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88" r:id="rId2"/>
    <p:sldId id="302" r:id="rId3"/>
    <p:sldId id="272" r:id="rId4"/>
    <p:sldId id="278" r:id="rId5"/>
    <p:sldId id="279" r:id="rId6"/>
    <p:sldId id="285" r:id="rId7"/>
    <p:sldId id="299" r:id="rId8"/>
    <p:sldId id="301" r:id="rId9"/>
    <p:sldId id="303" r:id="rId10"/>
    <p:sldId id="295" r:id="rId11"/>
    <p:sldId id="298" r:id="rId12"/>
    <p:sldId id="293" r:id="rId13"/>
    <p:sldId id="289" r:id="rId14"/>
    <p:sldId id="290" r:id="rId15"/>
    <p:sldId id="291" r:id="rId16"/>
    <p:sldId id="294" r:id="rId17"/>
    <p:sldId id="296" r:id="rId18"/>
    <p:sldId id="29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643"/>
    <p:restoredTop sz="94679"/>
  </p:normalViewPr>
  <p:slideViewPr>
    <p:cSldViewPr snapToGrid="0" snapToObjects="1" showGuides="1">
      <p:cViewPr>
        <p:scale>
          <a:sx n="90" d="100"/>
          <a:sy n="90" d="100"/>
        </p:scale>
        <p:origin x="632" y="656"/>
      </p:cViewPr>
      <p:guideLst>
        <p:guide orient="horz" pos="1824"/>
        <p:guide pos="2880"/>
      </p:guideLst>
    </p:cSldViewPr>
  </p:slideViewPr>
  <p:notesTextViewPr>
    <p:cViewPr>
      <p:scale>
        <a:sx n="1" d="1"/>
        <a:sy n="1" d="1"/>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C2655-2C65-BC49-90D9-D91FD02888DC}" type="datetimeFigureOut">
              <a:rPr lang="en-US" smtClean="0"/>
              <a:t>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87192-F535-9245-A364-0A0F0D3086A0}" type="slidenum">
              <a:rPr lang="en-US" smtClean="0"/>
              <a:t>‹#›</a:t>
            </a:fld>
            <a:endParaRPr lang="en-US"/>
          </a:p>
        </p:txBody>
      </p:sp>
    </p:spTree>
    <p:extLst>
      <p:ext uri="{BB962C8B-B14F-4D97-AF65-F5344CB8AC3E}">
        <p14:creationId xmlns:p14="http://schemas.microsoft.com/office/powerpoint/2010/main" val="183689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4400">
                <a:solidFill>
                  <a:schemeClr val="accent2"/>
                </a:solidFill>
                <a:latin typeface="Arial" charset="0"/>
                <a:ea typeface="ＭＳ Ｐゴシック" charset="-128"/>
              </a:defRPr>
            </a:lvl1pPr>
            <a:lvl2pPr marL="701675" indent="-269875" defTabSz="893763">
              <a:defRPr sz="4400">
                <a:solidFill>
                  <a:schemeClr val="accent2"/>
                </a:solidFill>
                <a:latin typeface="Arial" charset="0"/>
                <a:ea typeface="ＭＳ Ｐゴシック" charset="-128"/>
              </a:defRPr>
            </a:lvl2pPr>
            <a:lvl3pPr marL="1081088" indent="-215900" defTabSz="893763">
              <a:defRPr sz="4400">
                <a:solidFill>
                  <a:schemeClr val="accent2"/>
                </a:solidFill>
                <a:latin typeface="Arial" charset="0"/>
                <a:ea typeface="ＭＳ Ｐゴシック" charset="-128"/>
              </a:defRPr>
            </a:lvl3pPr>
            <a:lvl4pPr marL="1512888" indent="-215900" defTabSz="893763">
              <a:defRPr sz="4400">
                <a:solidFill>
                  <a:schemeClr val="accent2"/>
                </a:solidFill>
                <a:latin typeface="Arial" charset="0"/>
                <a:ea typeface="ＭＳ Ｐゴシック" charset="-128"/>
              </a:defRPr>
            </a:lvl4pPr>
            <a:lvl5pPr marL="1944688" indent="-215900" defTabSz="893763">
              <a:defRPr sz="4400">
                <a:solidFill>
                  <a:schemeClr val="accent2"/>
                </a:solidFill>
                <a:latin typeface="Arial" charset="0"/>
                <a:ea typeface="ＭＳ Ｐゴシック" charset="-128"/>
              </a:defRPr>
            </a:lvl5pPr>
            <a:lvl6pPr marL="2401888" indent="-215900" defTabSz="893763" eaLnBrk="0" fontAlgn="base" hangingPunct="0">
              <a:spcBef>
                <a:spcPct val="0"/>
              </a:spcBef>
              <a:spcAft>
                <a:spcPct val="0"/>
              </a:spcAft>
              <a:defRPr sz="4400">
                <a:solidFill>
                  <a:schemeClr val="accent2"/>
                </a:solidFill>
                <a:latin typeface="Arial" charset="0"/>
                <a:ea typeface="ＭＳ Ｐゴシック" charset="-128"/>
              </a:defRPr>
            </a:lvl6pPr>
            <a:lvl7pPr marL="2859088" indent="-215900" defTabSz="893763" eaLnBrk="0" fontAlgn="base" hangingPunct="0">
              <a:spcBef>
                <a:spcPct val="0"/>
              </a:spcBef>
              <a:spcAft>
                <a:spcPct val="0"/>
              </a:spcAft>
              <a:defRPr sz="4400">
                <a:solidFill>
                  <a:schemeClr val="accent2"/>
                </a:solidFill>
                <a:latin typeface="Arial" charset="0"/>
                <a:ea typeface="ＭＳ Ｐゴシック" charset="-128"/>
              </a:defRPr>
            </a:lvl7pPr>
            <a:lvl8pPr marL="3316288" indent="-215900" defTabSz="893763" eaLnBrk="0" fontAlgn="base" hangingPunct="0">
              <a:spcBef>
                <a:spcPct val="0"/>
              </a:spcBef>
              <a:spcAft>
                <a:spcPct val="0"/>
              </a:spcAft>
              <a:defRPr sz="4400">
                <a:solidFill>
                  <a:schemeClr val="accent2"/>
                </a:solidFill>
                <a:latin typeface="Arial" charset="0"/>
                <a:ea typeface="ＭＳ Ｐゴシック" charset="-128"/>
              </a:defRPr>
            </a:lvl8pPr>
            <a:lvl9pPr marL="3773488" indent="-215900" defTabSz="893763" eaLnBrk="0" fontAlgn="base" hangingPunct="0">
              <a:spcBef>
                <a:spcPct val="0"/>
              </a:spcBef>
              <a:spcAft>
                <a:spcPct val="0"/>
              </a:spcAft>
              <a:defRPr sz="4400">
                <a:solidFill>
                  <a:schemeClr val="accent2"/>
                </a:solidFill>
                <a:latin typeface="Arial" charset="0"/>
                <a:ea typeface="ＭＳ Ｐゴシック" charset="-128"/>
              </a:defRPr>
            </a:lvl9pPr>
          </a:lstStyle>
          <a:p>
            <a:fld id="{81179C7F-69E4-AD40-9F7D-E61DCCB4B108}" type="slidenum">
              <a:rPr lang="en-GB" altLang="en-US" sz="1000">
                <a:solidFill>
                  <a:srgbClr val="000000"/>
                </a:solidFill>
                <a:latin typeface="Times New Roman" charset="0"/>
                <a:ea typeface="MS PGothic" charset="-128"/>
                <a:cs typeface="MS PGothic" charset="-128"/>
              </a:rPr>
              <a:pPr/>
              <a:t>5</a:t>
            </a:fld>
            <a:endParaRPr lang="en-GB" altLang="en-US" sz="1000">
              <a:solidFill>
                <a:srgbClr val="000000"/>
              </a:solidFill>
              <a:latin typeface="Times New Roman" charset="0"/>
              <a:ea typeface="MS PGothic" charset="-128"/>
              <a:cs typeface="MS PGothic" charset="-128"/>
            </a:endParaRPr>
          </a:p>
        </p:txBody>
      </p:sp>
      <p:sp>
        <p:nvSpPr>
          <p:cNvPr id="30723" name="Rectangle 1"/>
          <p:cNvSpPr>
            <a:spLocks noGrp="1" noRot="1" noChangeAspect="1" noChangeArrowheads="1" noTextEdit="1"/>
          </p:cNvSpPr>
          <p:nvPr>
            <p:ph type="sldImg"/>
          </p:nvPr>
        </p:nvSpPr>
        <p:spPr>
          <a:xfrm>
            <a:off x="1143000" y="695325"/>
            <a:ext cx="4573588" cy="3429000"/>
          </a:xfrm>
          <a:solidFill>
            <a:srgbClr val="FFFFFF"/>
          </a:solidFill>
          <a:ln/>
        </p:spPr>
      </p:sp>
      <p:sp>
        <p:nvSpPr>
          <p:cNvPr id="30724" name="Text Box 2"/>
          <p:cNvSpPr>
            <a:spLocks noGrp="1" noChangeArrowheads="1"/>
          </p:cNvSpPr>
          <p:nvPr>
            <p:ph type="body" idx="1"/>
          </p:nvPr>
        </p:nvSpPr>
        <p:spPr>
          <a:xfrm>
            <a:off x="685800" y="4276725"/>
            <a:ext cx="5487988"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nchorCtr="1"/>
          <a:lstStyle/>
          <a:p>
            <a:pPr>
              <a:spcBef>
                <a:spcPts val="425"/>
              </a:spcBef>
              <a:tabLst>
                <a:tab pos="0" algn="l"/>
                <a:tab pos="425450" algn="l"/>
                <a:tab pos="855663" algn="l"/>
                <a:tab pos="1285875" algn="l"/>
                <a:tab pos="1716088" algn="l"/>
                <a:tab pos="2144713" algn="l"/>
                <a:tab pos="2576513" algn="l"/>
                <a:tab pos="3005138" algn="l"/>
                <a:tab pos="3436938" algn="l"/>
                <a:tab pos="3863975" algn="l"/>
                <a:tab pos="4294188" algn="l"/>
                <a:tab pos="4724400" algn="l"/>
                <a:tab pos="5154613" algn="l"/>
                <a:tab pos="5584825" algn="l"/>
                <a:tab pos="6015038" algn="l"/>
                <a:tab pos="6443663" algn="l"/>
                <a:tab pos="6875463" algn="l"/>
                <a:tab pos="7304088" algn="l"/>
                <a:tab pos="7734300" algn="l"/>
                <a:tab pos="8162925" algn="l"/>
                <a:tab pos="8593138" algn="l"/>
              </a:tabLst>
            </a:pPr>
            <a:endParaRPr lang="fr-CH" altLang="en-US">
              <a:latin typeface="Times" charset="0"/>
              <a:ea typeface="Microsoft YaHei" charset="-122"/>
              <a:cs typeface="Microsoft YaHei" charset="-122"/>
            </a:endParaRPr>
          </a:p>
        </p:txBody>
      </p:sp>
    </p:spTree>
    <p:extLst>
      <p:ext uri="{BB962C8B-B14F-4D97-AF65-F5344CB8AC3E}">
        <p14:creationId xmlns:p14="http://schemas.microsoft.com/office/powerpoint/2010/main" val="148890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0DF58EFD-DF99-4F85-8870-BCA591C1EEAC}" type="slidenum">
              <a:rPr lang="en-US">
                <a:latin typeface="Arial" pitchFamily="-72" charset="0"/>
                <a:ea typeface="ＭＳ Ｐゴシック" pitchFamily="-72" charset="-128"/>
                <a:cs typeface="ＭＳ Ｐゴシック" pitchFamily="-72" charset="-128"/>
              </a:rPr>
              <a:pPr/>
              <a:t>7</a:t>
            </a:fld>
            <a:endParaRPr lang="en-US">
              <a:latin typeface="Arial" pitchFamily="-72" charset="0"/>
              <a:ea typeface="ＭＳ Ｐゴシック" pitchFamily="-72" charset="-128"/>
              <a:cs typeface="ＭＳ Ｐゴシック" pitchFamily="-72" charset="-128"/>
            </a:endParaRPr>
          </a:p>
        </p:txBody>
      </p:sp>
      <p:sp>
        <p:nvSpPr>
          <p:cNvPr id="17410" name="Rectangle 2"/>
          <p:cNvSpPr>
            <a:spLocks noGrp="1" noRot="1" noChangeAspect="1" noChangeArrowheads="1"/>
          </p:cNvSpPr>
          <p:nvPr>
            <p:ph type="sldImg"/>
          </p:nvPr>
        </p:nvSpPr>
        <p:spPr>
          <a:xfrm>
            <a:off x="1143000" y="685800"/>
            <a:ext cx="4572000" cy="3429000"/>
          </a:xfrm>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spcAft>
                <a:spcPts val="600"/>
              </a:spcAft>
              <a:buClr>
                <a:srgbClr val="FF0000"/>
              </a:buClr>
              <a:buFont typeface="Arial"/>
              <a:buChar char="•"/>
            </a:pPr>
            <a:endParaRPr lang="en-US" sz="1200" dirty="0" smtClean="0"/>
          </a:p>
          <a:p>
            <a:pPr algn="just">
              <a:spcAft>
                <a:spcPts val="600"/>
              </a:spcAft>
              <a:buClr>
                <a:srgbClr val="FF0000"/>
              </a:buClr>
              <a:buFont typeface="Arial"/>
              <a:buChar char="•"/>
            </a:pPr>
            <a:r>
              <a:rPr lang="en-US" sz="1200" dirty="0" smtClean="0"/>
              <a:t>It has been demonstrated that the decay of the viral reservoir in patients with no “blips”, or episodes of clinically detectable viremia from reservoir reactivation, is faster than in patients with blips (</a:t>
            </a:r>
            <a:r>
              <a:rPr lang="en-US" sz="1200" dirty="0" err="1" smtClean="0"/>
              <a:t>Ramratnam</a:t>
            </a:r>
            <a:r>
              <a:rPr lang="en-US" sz="1200" dirty="0" smtClean="0"/>
              <a:t> et al, 2000. Nat Med; </a:t>
            </a:r>
            <a:r>
              <a:rPr lang="en-US" sz="1200" dirty="0" err="1" smtClean="0"/>
              <a:t>Siliciano</a:t>
            </a:r>
            <a:r>
              <a:rPr lang="en-US" sz="1200" dirty="0" smtClean="0"/>
              <a:t> JD et al, 2003, Nat Med).</a:t>
            </a:r>
          </a:p>
          <a:p>
            <a:pPr eaLnBrk="1" hangingPunct="1"/>
            <a:endParaRPr lang="en-US" dirty="0">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058214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0DF58EFD-DF99-4F85-8870-BCA591C1EEAC}" type="slidenum">
              <a:rPr lang="en-US">
                <a:latin typeface="Arial" pitchFamily="-72" charset="0"/>
                <a:ea typeface="ＭＳ Ｐゴシック" pitchFamily="-72" charset="-128"/>
                <a:cs typeface="ＭＳ Ｐゴシック" pitchFamily="-72" charset="-128"/>
              </a:rPr>
              <a:pPr/>
              <a:t>8</a:t>
            </a:fld>
            <a:endParaRPr lang="en-US">
              <a:latin typeface="Arial" pitchFamily="-72" charset="0"/>
              <a:ea typeface="ＭＳ Ｐゴシック" pitchFamily="-72" charset="-128"/>
              <a:cs typeface="ＭＳ Ｐゴシック" pitchFamily="-72" charset="-128"/>
            </a:endParaRPr>
          </a:p>
        </p:txBody>
      </p:sp>
      <p:sp>
        <p:nvSpPr>
          <p:cNvPr id="17410" name="Rectangle 2"/>
          <p:cNvSpPr>
            <a:spLocks noGrp="1" noRot="1" noChangeAspect="1" noChangeArrowheads="1"/>
          </p:cNvSpPr>
          <p:nvPr>
            <p:ph type="sldImg"/>
          </p:nvPr>
        </p:nvSpPr>
        <p:spPr>
          <a:xfrm>
            <a:off x="1143000" y="685800"/>
            <a:ext cx="4572000" cy="3429000"/>
          </a:xfrm>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spcAft>
                <a:spcPts val="600"/>
              </a:spcAft>
              <a:buClr>
                <a:srgbClr val="FF0000"/>
              </a:buClr>
              <a:buFont typeface="Arial"/>
              <a:buChar char="•"/>
            </a:pPr>
            <a:endParaRPr lang="en-US" sz="1200" dirty="0" smtClean="0"/>
          </a:p>
          <a:p>
            <a:pPr algn="just">
              <a:spcAft>
                <a:spcPts val="600"/>
              </a:spcAft>
              <a:buClr>
                <a:srgbClr val="FF0000"/>
              </a:buClr>
              <a:buFont typeface="Arial"/>
              <a:buChar char="•"/>
            </a:pPr>
            <a:r>
              <a:rPr lang="en-US" sz="1200" dirty="0" smtClean="0"/>
              <a:t>It has been demonstrated that the decay of the viral reservoir in patients with no “blips”, or episodes of clinically detectable viremia from reservoir reactivation, is faster than in patients with blips (</a:t>
            </a:r>
            <a:r>
              <a:rPr lang="en-US" sz="1200" dirty="0" err="1" smtClean="0"/>
              <a:t>Ramratnam</a:t>
            </a:r>
            <a:r>
              <a:rPr lang="en-US" sz="1200" dirty="0" smtClean="0"/>
              <a:t> et al, 2000. Nat Med; </a:t>
            </a:r>
            <a:r>
              <a:rPr lang="en-US" sz="1200" dirty="0" err="1" smtClean="0"/>
              <a:t>Siliciano</a:t>
            </a:r>
            <a:r>
              <a:rPr lang="en-US" sz="1200" dirty="0" smtClean="0"/>
              <a:t> JD et al, 2003, Nat Med).</a:t>
            </a:r>
          </a:p>
          <a:p>
            <a:pPr eaLnBrk="1" hangingPunct="1"/>
            <a:endParaRPr lang="en-US" dirty="0">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28716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0DF58EFD-DF99-4F85-8870-BCA591C1EEAC}" type="slidenum">
              <a:rPr lang="en-US">
                <a:latin typeface="Arial" pitchFamily="-72" charset="0"/>
                <a:ea typeface="ＭＳ Ｐゴシック" pitchFamily="-72" charset="-128"/>
                <a:cs typeface="ＭＳ Ｐゴシック" pitchFamily="-72" charset="-128"/>
              </a:rPr>
              <a:pPr/>
              <a:t>9</a:t>
            </a:fld>
            <a:endParaRPr lang="en-US">
              <a:latin typeface="Arial" pitchFamily="-72" charset="0"/>
              <a:ea typeface="ＭＳ Ｐゴシック" pitchFamily="-72" charset="-128"/>
              <a:cs typeface="ＭＳ Ｐゴシック" pitchFamily="-72" charset="-128"/>
            </a:endParaRPr>
          </a:p>
        </p:txBody>
      </p:sp>
      <p:sp>
        <p:nvSpPr>
          <p:cNvPr id="17410" name="Rectangle 2"/>
          <p:cNvSpPr>
            <a:spLocks noGrp="1" noRot="1" noChangeAspect="1" noChangeArrowheads="1"/>
          </p:cNvSpPr>
          <p:nvPr>
            <p:ph type="sldImg"/>
          </p:nvPr>
        </p:nvSpPr>
        <p:spPr>
          <a:xfrm>
            <a:off x="1143000" y="685800"/>
            <a:ext cx="4572000" cy="3429000"/>
          </a:xfrm>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spcAft>
                <a:spcPts val="600"/>
              </a:spcAft>
              <a:buClr>
                <a:srgbClr val="FF0000"/>
              </a:buClr>
              <a:buFont typeface="Arial"/>
              <a:buChar char="•"/>
            </a:pPr>
            <a:endParaRPr lang="en-US" sz="1200" dirty="0" smtClean="0"/>
          </a:p>
          <a:p>
            <a:pPr algn="just">
              <a:spcAft>
                <a:spcPts val="600"/>
              </a:spcAft>
              <a:buClr>
                <a:srgbClr val="FF0000"/>
              </a:buClr>
              <a:buFont typeface="Arial"/>
              <a:buChar char="•"/>
            </a:pPr>
            <a:r>
              <a:rPr lang="en-US" sz="1200" dirty="0" smtClean="0"/>
              <a:t>It has been demonstrated that the decay of the viral reservoir in patients with no “blips”, or episodes of clinically detectable viremia from reservoir reactivation, is faster than in patients with blips (</a:t>
            </a:r>
            <a:r>
              <a:rPr lang="en-US" sz="1200" dirty="0" err="1" smtClean="0"/>
              <a:t>Ramratnam</a:t>
            </a:r>
            <a:r>
              <a:rPr lang="en-US" sz="1200" dirty="0" smtClean="0"/>
              <a:t> et al, 2000. Nat Med; </a:t>
            </a:r>
            <a:r>
              <a:rPr lang="en-US" sz="1200" dirty="0" err="1" smtClean="0"/>
              <a:t>Siliciano</a:t>
            </a:r>
            <a:r>
              <a:rPr lang="en-US" sz="1200" dirty="0" smtClean="0"/>
              <a:t> JD et al, 2003, Nat Med).</a:t>
            </a:r>
          </a:p>
          <a:p>
            <a:pPr eaLnBrk="1" hangingPunct="1"/>
            <a:endParaRPr lang="en-US" dirty="0">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45685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7EAB1B-3186-AE45-8500-FD26BF29B4CC}"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0471-2686-9341-81F2-41B5112E5C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7EAB1B-3186-AE45-8500-FD26BF29B4CC}"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0471-2686-9341-81F2-41B5112E5C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7EAB1B-3186-AE45-8500-FD26BF29B4CC}"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0471-2686-9341-81F2-41B5112E5C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7EAB1B-3186-AE45-8500-FD26BF29B4CC}"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0471-2686-9341-81F2-41B5112E5C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7EAB1B-3186-AE45-8500-FD26BF29B4CC}"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0471-2686-9341-81F2-41B5112E5C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7EAB1B-3186-AE45-8500-FD26BF29B4CC}"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0471-2686-9341-81F2-41B5112E5C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7EAB1B-3186-AE45-8500-FD26BF29B4CC}" type="datetimeFigureOut">
              <a:rPr lang="en-US" smtClean="0"/>
              <a:t>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40471-2686-9341-81F2-41B5112E5C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7EAB1B-3186-AE45-8500-FD26BF29B4CC}" type="datetimeFigureOut">
              <a:rPr lang="en-US" smtClean="0"/>
              <a:t>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40471-2686-9341-81F2-41B5112E5C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EAB1B-3186-AE45-8500-FD26BF29B4CC}" type="datetimeFigureOut">
              <a:rPr lang="en-US" smtClean="0"/>
              <a:t>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40471-2686-9341-81F2-41B5112E5C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EAB1B-3186-AE45-8500-FD26BF29B4CC}"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0471-2686-9341-81F2-41B5112E5C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EAB1B-3186-AE45-8500-FD26BF29B4CC}"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0471-2686-9341-81F2-41B5112E5C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EAB1B-3186-AE45-8500-FD26BF29B4CC}" type="datetimeFigureOut">
              <a:rPr lang="en-US" smtClean="0"/>
              <a:t>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40471-2686-9341-81F2-41B5112E5CE5}" type="slidenum">
              <a:rPr lang="en-US" smtClean="0"/>
              <a:t>‹#›</a:t>
            </a:fld>
            <a:endParaRPr lang="en-US"/>
          </a:p>
        </p:txBody>
      </p:sp>
    </p:spTree>
    <p:extLst>
      <p:ext uri="{BB962C8B-B14F-4D97-AF65-F5344CB8AC3E}">
        <p14:creationId xmlns:p14="http://schemas.microsoft.com/office/powerpoint/2010/main" val="1801274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2"/>
          <p:cNvSpPr>
            <a:spLocks noChangeShapeType="1"/>
          </p:cNvSpPr>
          <p:nvPr/>
        </p:nvSpPr>
        <p:spPr bwMode="auto">
          <a:xfrm>
            <a:off x="6945389" y="340991"/>
            <a:ext cx="1902255" cy="0"/>
          </a:xfrm>
          <a:prstGeom prst="line">
            <a:avLst/>
          </a:prstGeom>
          <a:noFill/>
          <a:ln w="76200" cap="flat" cmpd="sng" algn="ctr">
            <a:gradFill flip="none" rotWithShape="1">
              <a:gsLst>
                <a:gs pos="0">
                  <a:srgbClr val="FF2F0B"/>
                </a:gs>
                <a:gs pos="100000">
                  <a:prstClr val="white"/>
                </a:gs>
              </a:gsLst>
              <a:lin ang="11280000" scaled="0"/>
              <a:tileRect/>
            </a:gradFill>
            <a:prstDash val="solid"/>
            <a:miter lim="800000"/>
            <a:headEnd type="none" w="med" len="med"/>
            <a:tailEnd type="none" w="med" len="med"/>
          </a:ln>
          <a:effectLst>
            <a:outerShdw blurRad="25400" dist="12699" dir="1679986" algn="ctr" rotWithShape="0">
              <a:schemeClr val="bg2">
                <a:alpha val="74998"/>
              </a:schemeClr>
            </a:outerShdw>
          </a:effectLst>
        </p:spPr>
        <p:txBody>
          <a:bodyPr lIns="0" tIns="0" rIns="0" bIns="0">
            <a:prstTxWarp prst="textNoShape">
              <a:avLst/>
            </a:prstTxWarp>
          </a:bodyPr>
          <a:lstStyle/>
          <a:p>
            <a:pPr>
              <a:defRPr/>
            </a:pPr>
            <a:endParaRPr lang="en-US">
              <a:ln>
                <a:gradFill flip="none" rotWithShape="1">
                  <a:gsLst>
                    <a:gs pos="51000">
                      <a:srgbClr val="FF2F0B"/>
                    </a:gs>
                    <a:gs pos="100000">
                      <a:prstClr val="white"/>
                    </a:gs>
                  </a:gsLst>
                  <a:lin ang="0" scaled="1"/>
                  <a:tileRect/>
                </a:gradFill>
              </a:ln>
              <a:latin typeface="+mj-lt"/>
            </a:endParaRPr>
          </a:p>
        </p:txBody>
      </p:sp>
      <p:sp>
        <p:nvSpPr>
          <p:cNvPr id="9" name="Line 2"/>
          <p:cNvSpPr>
            <a:spLocks noChangeShapeType="1"/>
          </p:cNvSpPr>
          <p:nvPr/>
        </p:nvSpPr>
        <p:spPr bwMode="auto">
          <a:xfrm>
            <a:off x="8823860" y="311691"/>
            <a:ext cx="0" cy="1517554"/>
          </a:xfrm>
          <a:prstGeom prst="line">
            <a:avLst/>
          </a:prstGeom>
          <a:noFill/>
          <a:ln w="76200" cap="flat" cmpd="sng" algn="ctr">
            <a:gradFill flip="none" rotWithShape="1">
              <a:gsLst>
                <a:gs pos="27000">
                  <a:srgbClr val="FF2F0B"/>
                </a:gs>
                <a:gs pos="100000">
                  <a:prstClr val="white"/>
                </a:gs>
              </a:gsLst>
              <a:lin ang="6060000" scaled="0"/>
              <a:tileRect/>
            </a:gradFill>
            <a:prstDash val="solid"/>
            <a:miter lim="800000"/>
            <a:headEnd type="none" w="med" len="med"/>
            <a:tailEnd type="none" w="med" len="med"/>
          </a:ln>
          <a:effectLst>
            <a:outerShdw blurRad="25400" dist="12699" dir="1679986" algn="ctr" rotWithShape="0">
              <a:schemeClr val="bg2">
                <a:alpha val="74998"/>
              </a:schemeClr>
            </a:outerShdw>
          </a:effectLst>
        </p:spPr>
        <p:txBody>
          <a:bodyPr lIns="0" tIns="0" rIns="0" bIns="0">
            <a:prstTxWarp prst="textNoShape">
              <a:avLst/>
            </a:prstTxWarp>
          </a:bodyPr>
          <a:lstStyle/>
          <a:p>
            <a:pPr>
              <a:defRPr/>
            </a:pPr>
            <a:endParaRPr lang="en-US">
              <a:latin typeface="+mj-lt"/>
            </a:endParaRPr>
          </a:p>
        </p:txBody>
      </p:sp>
      <p:sp>
        <p:nvSpPr>
          <p:cNvPr id="14" name="Rectangle 3"/>
          <p:cNvSpPr>
            <a:spLocks/>
          </p:cNvSpPr>
          <p:nvPr/>
        </p:nvSpPr>
        <p:spPr bwMode="auto">
          <a:xfrm>
            <a:off x="1904678" y="4617850"/>
            <a:ext cx="5334643" cy="794484"/>
          </a:xfrm>
          <a:prstGeom prst="rect">
            <a:avLst/>
          </a:prstGeom>
          <a:noFill/>
          <a:ln w="12700" cap="flat">
            <a:noFill/>
            <a:miter lim="800000"/>
            <a:headEnd type="none" w="med" len="med"/>
            <a:tailEnd type="none" w="med" len="med"/>
          </a:ln>
          <a:effectLst/>
        </p:spPr>
        <p:txBody>
          <a:bodyPr lIns="0" tIns="0" rIns="0" bIns="0">
            <a:prstTxWarp prst="textNoShape">
              <a:avLst/>
            </a:prstTxWarp>
          </a:bodyPr>
          <a:lstStyle/>
          <a:p>
            <a:pPr algn="ctr">
              <a:defRPr/>
            </a:pPr>
            <a:r>
              <a:rPr lang="en-US" b="1" dirty="0" smtClean="0">
                <a:solidFill>
                  <a:srgbClr val="000000"/>
                </a:solidFill>
              </a:rPr>
              <a:t>Susana Valente, PhD</a:t>
            </a:r>
          </a:p>
          <a:p>
            <a:pPr algn="ctr">
              <a:defRPr/>
            </a:pPr>
            <a:r>
              <a:rPr lang="en-US" sz="1400" dirty="0" smtClean="0">
                <a:solidFill>
                  <a:srgbClr val="000000"/>
                </a:solidFill>
              </a:rPr>
              <a:t>Department of Immunology and Microbiology</a:t>
            </a:r>
          </a:p>
          <a:p>
            <a:pPr algn="ctr">
              <a:defRPr/>
            </a:pPr>
            <a:r>
              <a:rPr lang="en-US" sz="1400" dirty="0" smtClean="0">
                <a:solidFill>
                  <a:srgbClr val="000000"/>
                </a:solidFill>
              </a:rPr>
              <a:t>The Scripps Research Institute </a:t>
            </a:r>
          </a:p>
          <a:p>
            <a:pPr algn="ctr">
              <a:defRPr/>
            </a:pPr>
            <a:r>
              <a:rPr lang="en-US" sz="1400" dirty="0" smtClean="0">
                <a:solidFill>
                  <a:srgbClr val="000000"/>
                </a:solidFill>
              </a:rPr>
              <a:t>Jupiter, Florida</a:t>
            </a:r>
          </a:p>
          <a:p>
            <a:pPr algn="ctr">
              <a:defRPr/>
            </a:pPr>
            <a:endParaRPr lang="en-US" sz="1400" dirty="0">
              <a:solidFill>
                <a:srgbClr val="000000"/>
              </a:solidFill>
            </a:endParaRPr>
          </a:p>
          <a:p>
            <a:pPr algn="ctr">
              <a:defRPr/>
            </a:pPr>
            <a:r>
              <a:rPr lang="en-US" sz="1400" dirty="0" smtClean="0"/>
              <a:t>HIV </a:t>
            </a:r>
            <a:r>
              <a:rPr lang="en-US" sz="1400" dirty="0"/>
              <a:t>Cure Research with the Community </a:t>
            </a:r>
            <a:r>
              <a:rPr lang="en-US" sz="1400" dirty="0" smtClean="0"/>
              <a:t>Workshop</a:t>
            </a:r>
          </a:p>
          <a:p>
            <a:pPr algn="ctr">
              <a:defRPr/>
            </a:pPr>
            <a:r>
              <a:rPr lang="en-US" sz="1400" dirty="0" smtClean="0">
                <a:solidFill>
                  <a:srgbClr val="000000"/>
                </a:solidFill>
              </a:rPr>
              <a:t> </a:t>
            </a:r>
            <a:r>
              <a:rPr lang="en-US" sz="1400" dirty="0">
                <a:solidFill>
                  <a:srgbClr val="000000"/>
                </a:solidFill>
              </a:rPr>
              <a:t>July 21</a:t>
            </a:r>
            <a:r>
              <a:rPr lang="en-US" sz="1400" baseline="30000" dirty="0">
                <a:solidFill>
                  <a:srgbClr val="000000"/>
                </a:solidFill>
              </a:rPr>
              <a:t>st</a:t>
            </a:r>
            <a:r>
              <a:rPr lang="en-US" sz="1400" dirty="0">
                <a:solidFill>
                  <a:srgbClr val="000000"/>
                </a:solidFill>
              </a:rPr>
              <a:t> 2018 </a:t>
            </a:r>
            <a:r>
              <a:rPr lang="en-US" sz="1400" dirty="0" smtClean="0">
                <a:solidFill>
                  <a:srgbClr val="000000"/>
                </a:solidFill>
              </a:rPr>
              <a:t> </a:t>
            </a:r>
            <a:endParaRPr lang="en-US" sz="1400" dirty="0">
              <a:solidFill>
                <a:srgbClr val="000000"/>
              </a:solidFill>
            </a:endParaRPr>
          </a:p>
        </p:txBody>
      </p:sp>
      <p:sp>
        <p:nvSpPr>
          <p:cNvPr id="12" name="Title 76"/>
          <p:cNvSpPr txBox="1">
            <a:spLocks/>
          </p:cNvSpPr>
          <p:nvPr/>
        </p:nvSpPr>
        <p:spPr>
          <a:xfrm>
            <a:off x="417693" y="2446707"/>
            <a:ext cx="8406167" cy="1458155"/>
          </a:xfrm>
          <a:prstGeom prst="rect">
            <a:avLst/>
          </a:prstGeom>
          <a:noFill/>
          <a:ln>
            <a:no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lang="en-US" sz="3200" b="1" dirty="0">
                <a:solidFill>
                  <a:srgbClr val="1F497D"/>
                </a:solidFill>
                <a:latin typeface="+mn-lt"/>
              </a:rPr>
              <a:t>Silencing the HIV reservoir</a:t>
            </a:r>
            <a:endParaRPr lang="en-US" sz="3200" dirty="0">
              <a:solidFill>
                <a:srgbClr val="1F497D"/>
              </a:solidFill>
              <a:latin typeface="+mn-lt"/>
            </a:endParaRPr>
          </a:p>
          <a:p>
            <a:pPr>
              <a:lnSpc>
                <a:spcPct val="140000"/>
              </a:lnSpc>
            </a:pPr>
            <a:r>
              <a:rPr lang="en-US" sz="3200" b="1" dirty="0" smtClean="0">
                <a:solidFill>
                  <a:srgbClr val="1F497D"/>
                </a:solidFill>
                <a:latin typeface="+mn-lt"/>
              </a:rPr>
              <a:t>The block-and-lock approach</a:t>
            </a:r>
            <a:endParaRPr lang="en-US" sz="3200" dirty="0">
              <a:solidFill>
                <a:srgbClr val="1F497D"/>
              </a:solidFill>
              <a:latin typeface="+mn-lt"/>
            </a:endParaRPr>
          </a:p>
        </p:txBody>
      </p:sp>
      <p:pic>
        <p:nvPicPr>
          <p:cNvPr id="11" name="Picture 10"/>
          <p:cNvPicPr>
            <a:picLocks noChangeAspect="1"/>
          </p:cNvPicPr>
          <p:nvPr/>
        </p:nvPicPr>
        <p:blipFill>
          <a:blip r:embed="rId2"/>
          <a:stretch>
            <a:fillRect/>
          </a:stretch>
        </p:blipFill>
        <p:spPr>
          <a:xfrm>
            <a:off x="325304" y="340994"/>
            <a:ext cx="2874507" cy="1325246"/>
          </a:xfrm>
          <a:prstGeom prst="rect">
            <a:avLst/>
          </a:prstGeom>
        </p:spPr>
      </p:pic>
      <p:sp>
        <p:nvSpPr>
          <p:cNvPr id="16" name="Line 4"/>
          <p:cNvSpPr>
            <a:spLocks noChangeShapeType="1"/>
          </p:cNvSpPr>
          <p:nvPr/>
        </p:nvSpPr>
        <p:spPr bwMode="auto">
          <a:xfrm>
            <a:off x="338255" y="6514031"/>
            <a:ext cx="1903372" cy="0"/>
          </a:xfrm>
          <a:prstGeom prst="line">
            <a:avLst/>
          </a:prstGeom>
          <a:noFill/>
          <a:ln w="76200" cap="flat" cmpd="sng" algn="ctr">
            <a:gradFill flip="none" rotWithShape="1">
              <a:gsLst>
                <a:gs pos="0">
                  <a:schemeClr val="accent1"/>
                </a:gs>
                <a:gs pos="100000">
                  <a:prstClr val="white"/>
                </a:gs>
              </a:gsLst>
              <a:lin ang="0" scaled="1"/>
              <a:tileRect/>
            </a:gradFill>
            <a:prstDash val="solid"/>
            <a:miter lim="800000"/>
            <a:headEnd type="none" w="med" len="med"/>
            <a:tailEnd type="none" w="med" len="med"/>
          </a:ln>
        </p:spPr>
        <p:txBody>
          <a:bodyPr lIns="0" tIns="0" rIns="0" bIns="0">
            <a:prstTxWarp prst="textNoShape">
              <a:avLst/>
            </a:prstTxWarp>
          </a:bodyPr>
          <a:lstStyle/>
          <a:p>
            <a:endParaRPr lang="en-US">
              <a:latin typeface="+mj-lt"/>
            </a:endParaRPr>
          </a:p>
        </p:txBody>
      </p:sp>
      <p:sp>
        <p:nvSpPr>
          <p:cNvPr id="17" name="Line 5"/>
          <p:cNvSpPr>
            <a:spLocks noChangeShapeType="1"/>
          </p:cNvSpPr>
          <p:nvPr/>
        </p:nvSpPr>
        <p:spPr bwMode="auto">
          <a:xfrm rot="10800000" flipH="1">
            <a:off x="376818" y="5004486"/>
            <a:ext cx="0" cy="1517553"/>
          </a:xfrm>
          <a:prstGeom prst="line">
            <a:avLst/>
          </a:prstGeom>
          <a:noFill/>
          <a:ln w="76200" cap="flat" cmpd="sng" algn="ctr">
            <a:gradFill flip="none" rotWithShape="1">
              <a:gsLst>
                <a:gs pos="0">
                  <a:schemeClr val="accent1"/>
                </a:gs>
                <a:gs pos="100000">
                  <a:prstClr val="white"/>
                </a:gs>
              </a:gsLst>
              <a:lin ang="6180000" scaled="0"/>
              <a:tileRect/>
            </a:gradFill>
            <a:prstDash val="solid"/>
            <a:miter lim="800000"/>
            <a:headEnd type="none" w="med" len="med"/>
            <a:tailEnd type="none" w="med" len="med"/>
          </a:ln>
        </p:spPr>
        <p:txBody>
          <a:bodyPr lIns="0" tIns="0" rIns="0" bIns="0">
            <a:prstTxWarp prst="textNoShape">
              <a:avLst/>
            </a:prstTxWarp>
          </a:bodyPr>
          <a:lstStyle/>
          <a:p>
            <a:endParaRPr lang="en-US">
              <a:latin typeface="+mj-lt"/>
            </a:endParaRPr>
          </a:p>
        </p:txBody>
      </p:sp>
      <p:pic>
        <p:nvPicPr>
          <p:cNvPr id="10" name="Picture 9" descr="HIV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221" y="565235"/>
            <a:ext cx="1389883" cy="1389883"/>
          </a:xfrm>
          <a:prstGeom prst="rect">
            <a:avLst/>
          </a:prstGeom>
        </p:spPr>
      </p:pic>
    </p:spTree>
    <p:extLst>
      <p:ext uri="{BB962C8B-B14F-4D97-AF65-F5344CB8AC3E}">
        <p14:creationId xmlns:p14="http://schemas.microsoft.com/office/powerpoint/2010/main" val="2077941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1716" y="193994"/>
            <a:ext cx="7598979" cy="584775"/>
          </a:xfrm>
          <a:prstGeom prst="rect">
            <a:avLst/>
          </a:prstGeom>
        </p:spPr>
        <p:txBody>
          <a:bodyPr wrap="square">
            <a:spAutoFit/>
          </a:bodyPr>
          <a:lstStyle/>
          <a:p>
            <a:pPr algn="ctr"/>
            <a:r>
              <a:rPr lang="en-US" sz="3200" b="1" dirty="0" smtClean="0">
                <a:solidFill>
                  <a:srgbClr val="1F497D"/>
                </a:solidFill>
              </a:rPr>
              <a:t>In sum, the block-and-lock</a:t>
            </a:r>
            <a:r>
              <a:rPr lang="mr-IN" sz="3200" b="1" dirty="0" smtClean="0">
                <a:solidFill>
                  <a:srgbClr val="1F497D"/>
                </a:solidFill>
              </a:rPr>
              <a:t>…</a:t>
            </a:r>
            <a:endParaRPr lang="en-US" sz="3200" b="1" dirty="0">
              <a:solidFill>
                <a:srgbClr val="1F497D"/>
              </a:solidFill>
            </a:endParaRPr>
          </a:p>
        </p:txBody>
      </p:sp>
      <p:sp>
        <p:nvSpPr>
          <p:cNvPr id="6" name="TextBox 5"/>
          <p:cNvSpPr txBox="1"/>
          <p:nvPr/>
        </p:nvSpPr>
        <p:spPr>
          <a:xfrm>
            <a:off x="79613" y="1154502"/>
            <a:ext cx="8788399" cy="5992410"/>
          </a:xfrm>
          <a:prstGeom prst="rect">
            <a:avLst/>
          </a:prstGeom>
          <a:noFill/>
        </p:spPr>
        <p:txBody>
          <a:bodyPr wrap="square" rtlCol="0">
            <a:spAutoFit/>
          </a:bodyPr>
          <a:lstStyle/>
          <a:p>
            <a:pPr marL="285750" indent="-285750" algn="just">
              <a:lnSpc>
                <a:spcPct val="120000"/>
              </a:lnSpc>
              <a:spcAft>
                <a:spcPts val="1000"/>
              </a:spcAft>
              <a:buClr>
                <a:srgbClr val="FF0000"/>
              </a:buClr>
              <a:buFont typeface="Wingdings" charset="2"/>
              <a:buChar char="Ø"/>
            </a:pPr>
            <a:r>
              <a:rPr lang="mr-IN" sz="2800" b="1" dirty="0" smtClean="0"/>
              <a:t>…</a:t>
            </a:r>
            <a:r>
              <a:rPr lang="en-US" sz="2800" b="1" dirty="0" smtClean="0"/>
              <a:t> supports </a:t>
            </a:r>
            <a:r>
              <a:rPr lang="en-US" sz="2800" b="1" dirty="0"/>
              <a:t>the use of specific </a:t>
            </a:r>
            <a:r>
              <a:rPr lang="en-US" sz="2800" b="1" u="sng" dirty="0"/>
              <a:t>HIV-1 transcriptional inhibitors</a:t>
            </a:r>
            <a:r>
              <a:rPr lang="en-US" sz="2800" b="1" dirty="0"/>
              <a:t>, to promote a more durable state of latency, less susceptible to spontaneous reactivation during ART and when ART is discontinued (“deep” latency). </a:t>
            </a:r>
            <a:endParaRPr lang="en-US" sz="2800" b="1" dirty="0" smtClean="0"/>
          </a:p>
          <a:p>
            <a:pPr marL="285750" indent="-285750" algn="just">
              <a:lnSpc>
                <a:spcPct val="120000"/>
              </a:lnSpc>
              <a:spcAft>
                <a:spcPts val="1000"/>
              </a:spcAft>
              <a:buClr>
                <a:srgbClr val="FF0000"/>
              </a:buClr>
              <a:buFont typeface="Wingdings" charset="2"/>
              <a:buChar char="Ø"/>
            </a:pPr>
            <a:endParaRPr lang="en-US" sz="2800" b="1" dirty="0"/>
          </a:p>
          <a:p>
            <a:pPr marL="285750" indent="-285750" algn="just">
              <a:lnSpc>
                <a:spcPct val="120000"/>
              </a:lnSpc>
              <a:spcAft>
                <a:spcPts val="1000"/>
              </a:spcAft>
              <a:buClr>
                <a:srgbClr val="FF0000"/>
              </a:buClr>
              <a:buFont typeface="Wingdings" charset="2"/>
              <a:buChar char="Ø"/>
            </a:pPr>
            <a:r>
              <a:rPr lang="mr-IN" sz="2800" b="1" dirty="0" smtClean="0"/>
              <a:t>…</a:t>
            </a:r>
            <a:r>
              <a:rPr lang="en-US" sz="2800" b="1" dirty="0" smtClean="0"/>
              <a:t> by silencing </a:t>
            </a:r>
            <a:r>
              <a:rPr lang="en-US" sz="2800" b="1" dirty="0"/>
              <a:t>viral </a:t>
            </a:r>
            <a:r>
              <a:rPr lang="en-US" sz="2800" b="1" dirty="0" smtClean="0"/>
              <a:t>transcription, </a:t>
            </a:r>
            <a:r>
              <a:rPr lang="en-US" sz="2800" b="1" dirty="0"/>
              <a:t>the size of the latent reservoir might decrease </a:t>
            </a:r>
            <a:r>
              <a:rPr lang="en-US" sz="2800" b="1" dirty="0" smtClean="0"/>
              <a:t>through </a:t>
            </a:r>
            <a:r>
              <a:rPr lang="en-US" sz="2800" b="1" dirty="0"/>
              <a:t>the efficient suppression </a:t>
            </a:r>
            <a:r>
              <a:rPr lang="en-US" sz="2800" b="1" dirty="0" smtClean="0"/>
              <a:t>of reactivations </a:t>
            </a:r>
            <a:r>
              <a:rPr lang="en-US" sz="2800" b="1" dirty="0"/>
              <a:t>episodes (“blips”) suspected to participate in reservoir </a:t>
            </a:r>
            <a:r>
              <a:rPr lang="en-US" sz="2800" b="1" dirty="0" smtClean="0"/>
              <a:t>replenishment. </a:t>
            </a:r>
          </a:p>
          <a:p>
            <a:endParaRPr lang="en-US" sz="2800" b="1" dirty="0"/>
          </a:p>
          <a:p>
            <a:endParaRPr lang="en-US" sz="2800" b="1" dirty="0"/>
          </a:p>
        </p:txBody>
      </p:sp>
      <p:cxnSp>
        <p:nvCxnSpPr>
          <p:cNvPr id="7" name="Straight Connector 6"/>
          <p:cNvCxnSpPr/>
          <p:nvPr/>
        </p:nvCxnSpPr>
        <p:spPr>
          <a:xfrm>
            <a:off x="0" y="6835213"/>
            <a:ext cx="9142413" cy="0"/>
          </a:xfrm>
          <a:prstGeom prst="line">
            <a:avLst/>
          </a:prstGeom>
          <a:ln w="57150" cmpd="sng">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891754"/>
            <a:ext cx="9144000" cy="0"/>
          </a:xfrm>
          <a:prstGeom prst="line">
            <a:avLst/>
          </a:prstGeom>
          <a:ln w="38100" cmpd="dbl">
            <a:solidFill>
              <a:srgbClr val="1F497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86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2510" y="361646"/>
            <a:ext cx="7598979" cy="1077218"/>
          </a:xfrm>
          <a:prstGeom prst="rect">
            <a:avLst/>
          </a:prstGeom>
        </p:spPr>
        <p:txBody>
          <a:bodyPr wrap="square">
            <a:spAutoFit/>
          </a:bodyPr>
          <a:lstStyle/>
          <a:p>
            <a:pPr algn="ctr"/>
            <a:r>
              <a:rPr lang="en-US" sz="3200" b="1" dirty="0" smtClean="0">
                <a:solidFill>
                  <a:srgbClr val="1F497D"/>
                </a:solidFill>
              </a:rPr>
              <a:t>In human cells, the default state of gene expression is "off" rather than "on"</a:t>
            </a:r>
            <a:endParaRPr lang="en-US" sz="3200" b="1" dirty="0">
              <a:solidFill>
                <a:srgbClr val="1F497D"/>
              </a:solidFill>
            </a:endParaRPr>
          </a:p>
        </p:txBody>
      </p:sp>
      <p:sp>
        <p:nvSpPr>
          <p:cNvPr id="2" name="TextBox 1"/>
          <p:cNvSpPr txBox="1"/>
          <p:nvPr/>
        </p:nvSpPr>
        <p:spPr>
          <a:xfrm>
            <a:off x="566583" y="5067239"/>
            <a:ext cx="7804906" cy="1477328"/>
          </a:xfrm>
          <a:prstGeom prst="rect">
            <a:avLst/>
          </a:prstGeom>
          <a:noFill/>
        </p:spPr>
        <p:txBody>
          <a:bodyPr wrap="square" rtlCol="0">
            <a:spAutoFit/>
          </a:bodyPr>
          <a:lstStyle/>
          <a:p>
            <a:pPr marL="285750" indent="-285750">
              <a:buFont typeface="Wingdings" charset="2"/>
              <a:buChar char="Ø"/>
            </a:pPr>
            <a:r>
              <a:rPr lang="en-US" sz="2400" b="1" dirty="0"/>
              <a:t>Why is this the case?   </a:t>
            </a:r>
          </a:p>
          <a:p>
            <a:pPr marL="742950" lvl="1" indent="-285750">
              <a:buFont typeface="Arial" charset="0"/>
              <a:buChar char="•"/>
            </a:pPr>
            <a:r>
              <a:rPr lang="en-US" sz="2400" b="1" dirty="0"/>
              <a:t>The secret lies in chromatin </a:t>
            </a:r>
            <a:r>
              <a:rPr lang="en-US" sz="2400" b="1" dirty="0" smtClean="0"/>
              <a:t>which </a:t>
            </a:r>
            <a:r>
              <a:rPr lang="en-US" sz="2400" b="1" dirty="0"/>
              <a:t>can repackage DNA in more open or close configurations</a:t>
            </a:r>
          </a:p>
          <a:p>
            <a:endParaRPr lang="en-US" b="1" dirty="0"/>
          </a:p>
        </p:txBody>
      </p:sp>
      <p:sp>
        <p:nvSpPr>
          <p:cNvPr id="6" name="TextBox 5"/>
          <p:cNvSpPr txBox="1">
            <a:spLocks noChangeArrowheads="1"/>
          </p:cNvSpPr>
          <p:nvPr/>
        </p:nvSpPr>
        <p:spPr bwMode="auto">
          <a:xfrm>
            <a:off x="386922" y="1872147"/>
            <a:ext cx="8370153" cy="2554545"/>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wrap="square">
            <a:spAutoFit/>
          </a:bodyPr>
          <a:lstStyle/>
          <a:p>
            <a:pPr marL="285750" indent="-285750">
              <a:buFont typeface="Wingdings" charset="2"/>
              <a:buChar char="Ø"/>
            </a:pPr>
            <a:r>
              <a:rPr lang="en-US" sz="3200" dirty="0" smtClean="0"/>
              <a:t>Of </a:t>
            </a:r>
            <a:r>
              <a:rPr lang="en-US" sz="3200" dirty="0"/>
              <a:t>the estimate 20,000-25,000 genes in a cell, </a:t>
            </a:r>
            <a:r>
              <a:rPr lang="en-US" sz="3200" dirty="0" smtClean="0"/>
              <a:t>only ~ 8,000 </a:t>
            </a:r>
            <a:r>
              <a:rPr lang="en-US" sz="3200" dirty="0"/>
              <a:t>are expressed. Some are needed for maintenance of cell functions, others have roles specific to certain tissues or </a:t>
            </a:r>
            <a:r>
              <a:rPr lang="en-US" sz="3200" dirty="0" smtClean="0"/>
              <a:t>cell </a:t>
            </a:r>
            <a:r>
              <a:rPr lang="en-US" sz="3200" dirty="0"/>
              <a:t>types; </a:t>
            </a:r>
            <a:r>
              <a:rPr lang="en-US" sz="3200" dirty="0" smtClean="0"/>
              <a:t>for example only </a:t>
            </a:r>
            <a:r>
              <a:rPr lang="en-US" sz="3200" dirty="0"/>
              <a:t>the pancreas produces insulin</a:t>
            </a:r>
            <a:r>
              <a:rPr lang="en-US" sz="3200" dirty="0" smtClean="0"/>
              <a:t>.</a:t>
            </a:r>
            <a:endParaRPr lang="en-US" sz="3200" dirty="0"/>
          </a:p>
        </p:txBody>
      </p:sp>
    </p:spTree>
    <p:extLst>
      <p:ext uri="{BB962C8B-B14F-4D97-AF65-F5344CB8AC3E}">
        <p14:creationId xmlns:p14="http://schemas.microsoft.com/office/powerpoint/2010/main" val="1812750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95353" y="228123"/>
            <a:ext cx="8035925" cy="6401753"/>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spAutoFit/>
          </a:bodyPr>
          <a:lstStyle/>
          <a:p>
            <a:r>
              <a:rPr lang="en-US" sz="3000" b="1" dirty="0" smtClean="0">
                <a:latin typeface="Arial" charset="0"/>
                <a:ea typeface="Arial" charset="0"/>
                <a:cs typeface="Arial" charset="0"/>
              </a:rPr>
              <a:t>Current strategies aimed at blocking  HIV-1 reactivation:</a:t>
            </a:r>
          </a:p>
          <a:p>
            <a:endParaRPr lang="en-US" sz="3000" dirty="0" smtClean="0">
              <a:latin typeface="Arial" charset="0"/>
              <a:ea typeface="Arial" charset="0"/>
              <a:cs typeface="Arial" charset="0"/>
            </a:endParaRPr>
          </a:p>
          <a:p>
            <a:pPr>
              <a:spcAft>
                <a:spcPts val="600"/>
              </a:spcAft>
            </a:pPr>
            <a:r>
              <a:rPr lang="en-US" sz="3000" b="1" dirty="0" smtClean="0">
                <a:solidFill>
                  <a:srgbClr val="FF0000"/>
                </a:solidFill>
                <a:latin typeface="Arial" charset="0"/>
                <a:ea typeface="Arial" charset="0"/>
                <a:cs typeface="Arial" charset="0"/>
              </a:rPr>
              <a:t>1</a:t>
            </a:r>
            <a:r>
              <a:rPr lang="en-US" sz="3000" dirty="0" smtClean="0">
                <a:latin typeface="Arial" charset="0"/>
                <a:ea typeface="Arial" charset="0"/>
                <a:cs typeface="Arial" charset="0"/>
              </a:rPr>
              <a:t>- inhibition/degradation of </a:t>
            </a:r>
            <a:r>
              <a:rPr lang="en-US" sz="3000" dirty="0">
                <a:latin typeface="Arial" charset="0"/>
                <a:ea typeface="Arial" charset="0"/>
                <a:cs typeface="Arial" charset="0"/>
              </a:rPr>
              <a:t>the viral Tat </a:t>
            </a:r>
            <a:r>
              <a:rPr lang="en-US" sz="3000" dirty="0" err="1">
                <a:latin typeface="Arial" charset="0"/>
                <a:ea typeface="Arial" charset="0"/>
                <a:cs typeface="Arial" charset="0"/>
              </a:rPr>
              <a:t>transactivator</a:t>
            </a:r>
            <a:r>
              <a:rPr lang="en-US" sz="3000" dirty="0">
                <a:latin typeface="Arial" charset="0"/>
                <a:ea typeface="Arial" charset="0"/>
                <a:cs typeface="Arial" charset="0"/>
              </a:rPr>
              <a:t> </a:t>
            </a:r>
            <a:r>
              <a:rPr lang="en-US" sz="3000" dirty="0" smtClean="0">
                <a:latin typeface="Arial" charset="0"/>
                <a:ea typeface="Arial" charset="0"/>
                <a:cs typeface="Arial" charset="0"/>
              </a:rPr>
              <a:t>(</a:t>
            </a:r>
            <a:r>
              <a:rPr lang="en-US" sz="3000" dirty="0" err="1">
                <a:latin typeface="Arial" charset="0"/>
                <a:ea typeface="Arial" charset="0"/>
                <a:cs typeface="Arial" charset="0"/>
              </a:rPr>
              <a:t>dCA</a:t>
            </a:r>
            <a:r>
              <a:rPr lang="en-US" sz="3000" dirty="0">
                <a:latin typeface="Arial" charset="0"/>
                <a:ea typeface="Arial" charset="0"/>
                <a:cs typeface="Arial" charset="0"/>
              </a:rPr>
              <a:t> and </a:t>
            </a:r>
            <a:r>
              <a:rPr lang="en-US" sz="3000" dirty="0" err="1" smtClean="0">
                <a:latin typeface="Arial" charset="0"/>
                <a:ea typeface="Arial" charset="0"/>
                <a:cs typeface="Arial" charset="0"/>
              </a:rPr>
              <a:t>triptolide</a:t>
            </a:r>
            <a:r>
              <a:rPr lang="en-US" sz="3000" dirty="0" smtClean="0">
                <a:latin typeface="Arial" charset="0"/>
                <a:ea typeface="Arial" charset="0"/>
                <a:cs typeface="Arial" charset="0"/>
              </a:rPr>
              <a:t>)</a:t>
            </a:r>
          </a:p>
          <a:p>
            <a:pPr>
              <a:spcAft>
                <a:spcPts val="600"/>
              </a:spcAft>
            </a:pPr>
            <a:endParaRPr lang="en-US" sz="3000" dirty="0" smtClean="0">
              <a:latin typeface="Arial" charset="0"/>
              <a:ea typeface="Arial" charset="0"/>
              <a:cs typeface="Arial" charset="0"/>
            </a:endParaRPr>
          </a:p>
          <a:p>
            <a:pPr>
              <a:spcAft>
                <a:spcPts val="600"/>
              </a:spcAft>
            </a:pPr>
            <a:r>
              <a:rPr lang="en-US" sz="3000" dirty="0" smtClean="0">
                <a:latin typeface="Arial" charset="0"/>
                <a:ea typeface="Arial" charset="0"/>
                <a:cs typeface="Arial" charset="0"/>
              </a:rPr>
              <a:t> </a:t>
            </a:r>
            <a:r>
              <a:rPr lang="en-US" sz="3000" b="1" dirty="0" smtClean="0">
                <a:latin typeface="Arial" charset="0"/>
                <a:ea typeface="Arial" charset="0"/>
                <a:cs typeface="Arial" charset="0"/>
              </a:rPr>
              <a:t>2</a:t>
            </a:r>
            <a:r>
              <a:rPr lang="en-US" sz="3000" dirty="0" smtClean="0">
                <a:latin typeface="Arial" charset="0"/>
                <a:ea typeface="Arial" charset="0"/>
                <a:cs typeface="Arial" charset="0"/>
              </a:rPr>
              <a:t> </a:t>
            </a:r>
            <a:r>
              <a:rPr lang="en-US" sz="3000" dirty="0">
                <a:latin typeface="Arial" charset="0"/>
                <a:ea typeface="Arial" charset="0"/>
                <a:cs typeface="Arial" charset="0"/>
              </a:rPr>
              <a:t>-</a:t>
            </a:r>
            <a:r>
              <a:rPr lang="en-US" sz="3000" dirty="0" smtClean="0">
                <a:latin typeface="Arial" charset="0"/>
                <a:ea typeface="Arial" charset="0"/>
                <a:cs typeface="Arial" charset="0"/>
              </a:rPr>
              <a:t> inhibition of HSP90 </a:t>
            </a:r>
            <a:r>
              <a:rPr lang="en-US" sz="3000" dirty="0">
                <a:latin typeface="Arial" charset="0"/>
                <a:ea typeface="Arial" charset="0"/>
                <a:cs typeface="Arial" charset="0"/>
              </a:rPr>
              <a:t>protein (GV1001), resulting in the suppression of HSP90-dependent NF-</a:t>
            </a:r>
            <a:r>
              <a:rPr lang="en-US" sz="3000" b="1" dirty="0">
                <a:latin typeface="Arial" charset="0"/>
                <a:ea typeface="Arial" charset="0"/>
                <a:cs typeface="Arial" charset="0"/>
              </a:rPr>
              <a:t>k</a:t>
            </a:r>
            <a:r>
              <a:rPr lang="en-US" sz="3000" dirty="0">
                <a:latin typeface="Arial" charset="0"/>
                <a:ea typeface="Arial" charset="0"/>
                <a:cs typeface="Arial" charset="0"/>
              </a:rPr>
              <a:t>B </a:t>
            </a:r>
            <a:r>
              <a:rPr lang="en-US" sz="3000" dirty="0" smtClean="0">
                <a:latin typeface="Arial" charset="0"/>
                <a:ea typeface="Arial" charset="0"/>
                <a:cs typeface="Arial" charset="0"/>
              </a:rPr>
              <a:t>pathway</a:t>
            </a:r>
          </a:p>
          <a:p>
            <a:pPr>
              <a:spcAft>
                <a:spcPts val="600"/>
              </a:spcAft>
            </a:pPr>
            <a:endParaRPr lang="en-US" sz="3000" dirty="0" smtClean="0">
              <a:latin typeface="Arial" charset="0"/>
              <a:ea typeface="Arial" charset="0"/>
              <a:cs typeface="Arial" charset="0"/>
            </a:endParaRPr>
          </a:p>
          <a:p>
            <a:pPr>
              <a:spcAft>
                <a:spcPts val="600"/>
              </a:spcAft>
            </a:pPr>
            <a:r>
              <a:rPr lang="en-US" sz="3000" b="1" dirty="0" smtClean="0">
                <a:latin typeface="Arial" charset="0"/>
                <a:ea typeface="Arial" charset="0"/>
                <a:cs typeface="Arial" charset="0"/>
              </a:rPr>
              <a:t>3</a:t>
            </a:r>
            <a:r>
              <a:rPr lang="en-US" sz="3000" dirty="0" smtClean="0">
                <a:latin typeface="Arial" charset="0"/>
                <a:ea typeface="Arial" charset="0"/>
                <a:cs typeface="Arial" charset="0"/>
              </a:rPr>
              <a:t> -  inducing </a:t>
            </a:r>
            <a:r>
              <a:rPr lang="en-US" sz="3000" dirty="0">
                <a:latin typeface="Arial" charset="0"/>
                <a:ea typeface="Arial" charset="0"/>
                <a:cs typeface="Arial" charset="0"/>
              </a:rPr>
              <a:t>a change in the nuclear localization of the HIV-1 integration site (LEDGIN</a:t>
            </a:r>
            <a:r>
              <a:rPr lang="en-US" sz="3000" dirty="0" smtClean="0">
                <a:latin typeface="Arial" charset="0"/>
                <a:ea typeface="Arial" charset="0"/>
                <a:cs typeface="Arial" charset="0"/>
              </a:rPr>
              <a:t>).</a:t>
            </a:r>
            <a:endParaRPr lang="en-US" sz="3000" dirty="0">
              <a:latin typeface="Arial" charset="0"/>
              <a:ea typeface="Arial" charset="0"/>
              <a:cs typeface="Arial" charset="0"/>
            </a:endParaRPr>
          </a:p>
        </p:txBody>
      </p:sp>
    </p:spTree>
    <p:extLst>
      <p:ext uri="{BB962C8B-B14F-4D97-AF65-F5344CB8AC3E}">
        <p14:creationId xmlns:p14="http://schemas.microsoft.com/office/powerpoint/2010/main" val="16727987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90816" y="132080"/>
            <a:ext cx="9053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a:spcBef>
                <a:spcPct val="0"/>
              </a:spcBef>
              <a:buFontTx/>
              <a:buNone/>
            </a:pPr>
            <a:r>
              <a:rPr lang="en-US" altLang="en-US" sz="2800" b="1" dirty="0" smtClean="0">
                <a:solidFill>
                  <a:schemeClr val="accent1">
                    <a:lumMod val="75000"/>
                  </a:schemeClr>
                </a:solidFill>
                <a:latin typeface="Arial" charset="0"/>
              </a:rPr>
              <a:t>Tat regulates passage from latent to </a:t>
            </a:r>
            <a:r>
              <a:rPr lang="en-US" altLang="en-US" sz="2800" b="1" smtClean="0">
                <a:solidFill>
                  <a:schemeClr val="accent1">
                    <a:lumMod val="75000"/>
                  </a:schemeClr>
                </a:solidFill>
                <a:latin typeface="Arial" charset="0"/>
              </a:rPr>
              <a:t>active infection</a:t>
            </a:r>
            <a:endParaRPr lang="en-US" altLang="en-US" sz="2800" b="1" dirty="0">
              <a:solidFill>
                <a:schemeClr val="accent1">
                  <a:lumMod val="75000"/>
                </a:schemeClr>
              </a:solidFill>
              <a:latin typeface="Arial" charset="0"/>
            </a:endParaRPr>
          </a:p>
        </p:txBody>
      </p:sp>
      <p:sp>
        <p:nvSpPr>
          <p:cNvPr id="7" name="TextBox 6"/>
          <p:cNvSpPr txBox="1"/>
          <p:nvPr/>
        </p:nvSpPr>
        <p:spPr>
          <a:xfrm>
            <a:off x="145513" y="4712591"/>
            <a:ext cx="3044936" cy="1446550"/>
          </a:xfrm>
          <a:prstGeom prst="rect">
            <a:avLst/>
          </a:prstGeom>
          <a:noFill/>
        </p:spPr>
        <p:txBody>
          <a:bodyPr wrap="none" rtlCol="0">
            <a:spAutoFit/>
          </a:bodyPr>
          <a:lstStyle/>
          <a:p>
            <a:pPr algn="ctr"/>
            <a:r>
              <a:rPr lang="en-US" sz="2200" b="1" u="sng" dirty="0" smtClean="0"/>
              <a:t>Novel class of </a:t>
            </a:r>
            <a:r>
              <a:rPr lang="en-US" sz="2200" b="1" u="sng" dirty="0" smtClean="0"/>
              <a:t>inhibitors</a:t>
            </a:r>
            <a:r>
              <a:rPr lang="en-US" sz="2200" b="1" dirty="0" smtClean="0"/>
              <a:t>:</a:t>
            </a:r>
            <a:endParaRPr lang="en-US" sz="2200" b="1" dirty="0" smtClean="0"/>
          </a:p>
          <a:p>
            <a:pPr algn="ctr"/>
            <a:r>
              <a:rPr lang="en-US" sz="2200" b="1" dirty="0" smtClean="0">
                <a:solidFill>
                  <a:srgbClr val="FF0000"/>
                </a:solidFill>
              </a:rPr>
              <a:t>Tat inhibitors </a:t>
            </a:r>
          </a:p>
          <a:p>
            <a:pPr algn="ctr"/>
            <a:r>
              <a:rPr lang="en-US" sz="2200" b="1" dirty="0" err="1" smtClean="0"/>
              <a:t>didehydro-Cortistatin</a:t>
            </a:r>
            <a:r>
              <a:rPr lang="en-US" sz="2200" b="1" dirty="0" smtClean="0"/>
              <a:t> A</a:t>
            </a:r>
          </a:p>
          <a:p>
            <a:pPr algn="ctr"/>
            <a:r>
              <a:rPr lang="en-US" sz="2200" b="1" dirty="0" err="1" smtClean="0"/>
              <a:t>dCA</a:t>
            </a:r>
            <a:endParaRPr lang="en-US" sz="2200" b="1" dirty="0"/>
          </a:p>
        </p:txBody>
      </p:sp>
      <p:cxnSp>
        <p:nvCxnSpPr>
          <p:cNvPr id="12" name="Straight Connector 11"/>
          <p:cNvCxnSpPr/>
          <p:nvPr/>
        </p:nvCxnSpPr>
        <p:spPr>
          <a:xfrm>
            <a:off x="0" y="6835213"/>
            <a:ext cx="9142413" cy="0"/>
          </a:xfrm>
          <a:prstGeom prst="line">
            <a:avLst/>
          </a:prstGeom>
          <a:ln w="57150" cmpd="sng">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733258"/>
            <a:ext cx="9144000" cy="0"/>
          </a:xfrm>
          <a:prstGeom prst="line">
            <a:avLst/>
          </a:prstGeom>
          <a:ln w="38100" cmpd="dbl">
            <a:solidFill>
              <a:srgbClr val="1F497D"/>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555568" y="6353411"/>
            <a:ext cx="3651128" cy="338554"/>
          </a:xfrm>
          <a:prstGeom prst="rect">
            <a:avLst/>
          </a:prstGeom>
          <a:noFill/>
        </p:spPr>
        <p:txBody>
          <a:bodyPr wrap="none" rtlCol="0">
            <a:spAutoFit/>
          </a:bodyPr>
          <a:lstStyle/>
          <a:p>
            <a:r>
              <a:rPr lang="en-US" sz="1600" b="1" dirty="0" smtClean="0">
                <a:latin typeface="Arial" charset="0"/>
                <a:ea typeface="Arial" charset="0"/>
                <a:cs typeface="Arial" charset="0"/>
              </a:rPr>
              <a:t>Tat </a:t>
            </a:r>
            <a:r>
              <a:rPr lang="mr-IN" sz="1600" b="1" dirty="0" smtClean="0">
                <a:latin typeface="Arial" charset="0"/>
                <a:ea typeface="Arial" charset="0"/>
                <a:cs typeface="Arial" charset="0"/>
              </a:rPr>
              <a:t>–</a:t>
            </a:r>
            <a:r>
              <a:rPr lang="en-US" sz="1600" b="1" dirty="0" smtClean="0">
                <a:latin typeface="Arial" charset="0"/>
                <a:ea typeface="Arial" charset="0"/>
                <a:cs typeface="Arial" charset="0"/>
              </a:rPr>
              <a:t> Transcriptional trans activator</a:t>
            </a:r>
            <a:endParaRPr lang="en-US" sz="1600" b="1" dirty="0">
              <a:latin typeface="Arial" charset="0"/>
              <a:ea typeface="Arial" charset="0"/>
              <a:cs typeface="Arial" charset="0"/>
            </a:endParaRPr>
          </a:p>
        </p:txBody>
      </p:sp>
      <p:grpSp>
        <p:nvGrpSpPr>
          <p:cNvPr id="11" name="Group 10"/>
          <p:cNvGrpSpPr/>
          <p:nvPr/>
        </p:nvGrpSpPr>
        <p:grpSpPr>
          <a:xfrm>
            <a:off x="218017" y="1322724"/>
            <a:ext cx="3192283" cy="2729333"/>
            <a:chOff x="90816" y="1371314"/>
            <a:chExt cx="3509634" cy="3000661"/>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r="61084" b="17211"/>
            <a:stretch/>
          </p:blipFill>
          <p:spPr bwMode="auto">
            <a:xfrm>
              <a:off x="90816" y="1371314"/>
              <a:ext cx="3022765" cy="300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817213" y="1881602"/>
              <a:ext cx="783237" cy="539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667182" y="1322724"/>
            <a:ext cx="4562546" cy="3661546"/>
            <a:chOff x="4581454" y="1322724"/>
            <a:chExt cx="4562546" cy="3661546"/>
          </a:xfrm>
        </p:grpSpPr>
        <p:grpSp>
          <p:nvGrpSpPr>
            <p:cNvPr id="10" name="Group 9"/>
            <p:cNvGrpSpPr/>
            <p:nvPr/>
          </p:nvGrpSpPr>
          <p:grpSpPr>
            <a:xfrm>
              <a:off x="4776610" y="1322724"/>
              <a:ext cx="4367390" cy="3389867"/>
              <a:chOff x="4342439" y="1038283"/>
              <a:chExt cx="4801561" cy="3726861"/>
            </a:xfrm>
          </p:grpSpPr>
          <p:grpSp>
            <p:nvGrpSpPr>
              <p:cNvPr id="9" name="Group 8"/>
              <p:cNvGrpSpPr/>
              <p:nvPr/>
            </p:nvGrpSpPr>
            <p:grpSpPr>
              <a:xfrm>
                <a:off x="4402207" y="1038283"/>
                <a:ext cx="4741793" cy="3624477"/>
                <a:chOff x="3129945" y="869237"/>
                <a:chExt cx="4741793" cy="3624477"/>
              </a:xfrm>
            </p:grpSpPr>
            <p:pic>
              <p:nvPicPr>
                <p:cNvPr id="18433" name="Picture 1"/>
                <p:cNvPicPr>
                  <a:picLocks noChangeAspect="1"/>
                </p:cNvPicPr>
                <p:nvPr/>
              </p:nvPicPr>
              <p:blipFill rotWithShape="1">
                <a:blip r:embed="rId2">
                  <a:extLst>
                    <a:ext uri="{28A0092B-C50C-407E-A947-70E740481C1C}">
                      <a14:useLocalDpi xmlns:a14="http://schemas.microsoft.com/office/drawing/2010/main" val="0"/>
                    </a:ext>
                  </a:extLst>
                </a:blip>
                <a:srcRect l="38952"/>
                <a:stretch/>
              </p:blipFill>
              <p:spPr bwMode="auto">
                <a:xfrm>
                  <a:off x="3129945" y="869237"/>
                  <a:ext cx="4741793" cy="362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29946" y="1712556"/>
                  <a:ext cx="1125280" cy="125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4342439" y="4401642"/>
                <a:ext cx="1383557" cy="363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4581454" y="3847203"/>
              <a:ext cx="1023529" cy="1137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480037" y="2885604"/>
            <a:ext cx="2043445" cy="3773391"/>
            <a:chOff x="3480037" y="2885604"/>
            <a:chExt cx="2043445" cy="3773391"/>
          </a:xfrm>
        </p:grpSpPr>
        <p:sp>
          <p:nvSpPr>
            <p:cNvPr id="5" name="TextBox 4"/>
            <p:cNvSpPr txBox="1"/>
            <p:nvPr/>
          </p:nvSpPr>
          <p:spPr>
            <a:xfrm>
              <a:off x="4001751" y="6258885"/>
              <a:ext cx="1000017" cy="400110"/>
            </a:xfrm>
            <a:prstGeom prst="rect">
              <a:avLst/>
            </a:prstGeom>
            <a:noFill/>
          </p:spPr>
          <p:txBody>
            <a:bodyPr wrap="none" rtlCol="0">
              <a:spAutoFit/>
            </a:bodyPr>
            <a:lstStyle/>
            <a:p>
              <a:r>
                <a:rPr lang="en-US" sz="2000" b="1" dirty="0" smtClean="0">
                  <a:solidFill>
                    <a:schemeClr val="bg1">
                      <a:lumMod val="50000"/>
                    </a:schemeClr>
                  </a:solidFill>
                </a:rPr>
                <a:t>Latency</a:t>
              </a:r>
              <a:endParaRPr lang="en-US" sz="2000" b="1" dirty="0">
                <a:solidFill>
                  <a:schemeClr val="bg1">
                    <a:lumMod val="50000"/>
                  </a:schemeClr>
                </a:solidFill>
              </a:endParaRPr>
            </a:p>
          </p:txBody>
        </p:sp>
        <p:pic>
          <p:nvPicPr>
            <p:cNvPr id="4" name="Picture 2" descr="http://1.bp.blogspot.com/-eac-Y83or0Y/UBrUMaW_TsI/AAAAAAAAAJg/H-lLuPVgCwM/s1600/lightswi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437" y="3303092"/>
              <a:ext cx="2026644" cy="297168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480037" y="2885604"/>
              <a:ext cx="2043445" cy="400110"/>
            </a:xfrm>
            <a:prstGeom prst="rect">
              <a:avLst/>
            </a:prstGeom>
            <a:noFill/>
          </p:spPr>
          <p:txBody>
            <a:bodyPr wrap="none" rtlCol="0">
              <a:spAutoFit/>
            </a:bodyPr>
            <a:lstStyle/>
            <a:p>
              <a:r>
                <a:rPr lang="en-US" sz="2000" b="1" dirty="0" smtClean="0">
                  <a:solidFill>
                    <a:srgbClr val="FF0000"/>
                  </a:solidFill>
                </a:rPr>
                <a:t>Active replication</a:t>
              </a:r>
              <a:endParaRPr lang="en-US" sz="2000" b="1" dirty="0">
                <a:solidFill>
                  <a:srgbClr val="FF0000"/>
                </a:solidFill>
              </a:endParaRPr>
            </a:p>
          </p:txBody>
        </p:sp>
      </p:grpSp>
      <p:sp>
        <p:nvSpPr>
          <p:cNvPr id="16" name="Curved Down Arrow 15"/>
          <p:cNvSpPr/>
          <p:nvPr/>
        </p:nvSpPr>
        <p:spPr>
          <a:xfrm>
            <a:off x="2967455" y="985123"/>
            <a:ext cx="3041429" cy="1128134"/>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p:cNvSpPr/>
          <p:nvPr/>
        </p:nvSpPr>
        <p:spPr>
          <a:xfrm>
            <a:off x="4093142" y="1603821"/>
            <a:ext cx="817234" cy="765485"/>
          </a:xfrm>
          <a:prstGeom prst="ellipse">
            <a:avLst/>
          </a:prstGeom>
          <a:solidFill>
            <a:srgbClr val="FF26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Tat</a:t>
            </a:r>
            <a:endParaRPr lang="en-US" sz="2400" b="1" dirty="0">
              <a:solidFill>
                <a:schemeClr val="bg1"/>
              </a:solidFill>
            </a:endParaRPr>
          </a:p>
        </p:txBody>
      </p:sp>
    </p:spTree>
    <p:extLst>
      <p:ext uri="{BB962C8B-B14F-4D97-AF65-F5344CB8AC3E}">
        <p14:creationId xmlns:p14="http://schemas.microsoft.com/office/powerpoint/2010/main" val="11892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0" y="6835213"/>
            <a:ext cx="9142413" cy="0"/>
          </a:xfrm>
          <a:prstGeom prst="line">
            <a:avLst/>
          </a:prstGeom>
          <a:ln w="57150" cmpd="sng">
            <a:solidFill>
              <a:srgbClr val="1F497D"/>
            </a:solidFill>
          </a:ln>
        </p:spPr>
        <p:style>
          <a:lnRef idx="2">
            <a:schemeClr val="accent1"/>
          </a:lnRef>
          <a:fillRef idx="0">
            <a:schemeClr val="accent1"/>
          </a:fillRef>
          <a:effectRef idx="1">
            <a:schemeClr val="accent1"/>
          </a:effectRef>
          <a:fontRef idx="minor">
            <a:schemeClr val="tx1"/>
          </a:fontRef>
        </p:style>
      </p:cxnSp>
      <p:sp>
        <p:nvSpPr>
          <p:cNvPr id="15" name="Rectangle 30"/>
          <p:cNvSpPr>
            <a:spLocks noChangeArrowheads="1"/>
          </p:cNvSpPr>
          <p:nvPr/>
        </p:nvSpPr>
        <p:spPr bwMode="auto">
          <a:xfrm>
            <a:off x="840762" y="116380"/>
            <a:ext cx="7467600" cy="665163"/>
          </a:xfrm>
          <a:prstGeom prst="rect">
            <a:avLst/>
          </a:prstGeom>
          <a:noFill/>
          <a:ln w="9525">
            <a:noFill/>
            <a:miter lim="800000"/>
            <a:headEnd/>
            <a:tailEnd/>
          </a:ln>
        </p:spPr>
        <p:txBody>
          <a:bodyPr wrap="none" anchor="ctr">
            <a:prstTxWarp prst="textNoShape">
              <a:avLst/>
            </a:prstTxWarp>
          </a:bodyPr>
          <a:lstStyle/>
          <a:p>
            <a:pPr algn="ctr" eaLnBrk="0" hangingPunct="0"/>
            <a:r>
              <a:rPr lang="en-US" sz="3000" b="1" dirty="0" err="1" smtClean="0">
                <a:solidFill>
                  <a:srgbClr val="1F497D"/>
                </a:solidFill>
                <a:cs typeface="Arial"/>
              </a:rPr>
              <a:t>dCA</a:t>
            </a:r>
            <a:r>
              <a:rPr lang="en-US" sz="3000" b="1" dirty="0" smtClean="0">
                <a:solidFill>
                  <a:srgbClr val="1F497D"/>
                </a:solidFill>
                <a:cs typeface="Arial"/>
              </a:rPr>
              <a:t> efficacy in BLT humanized mouse models</a:t>
            </a:r>
            <a:endParaRPr lang="en-US" sz="3000" b="1" dirty="0">
              <a:solidFill>
                <a:srgbClr val="1F497D"/>
              </a:solidFill>
              <a:cs typeface="Arial"/>
            </a:endParaRPr>
          </a:p>
        </p:txBody>
      </p:sp>
      <p:cxnSp>
        <p:nvCxnSpPr>
          <p:cNvPr id="16" name="Straight Connector 15"/>
          <p:cNvCxnSpPr/>
          <p:nvPr/>
        </p:nvCxnSpPr>
        <p:spPr>
          <a:xfrm>
            <a:off x="0" y="891754"/>
            <a:ext cx="9144000" cy="0"/>
          </a:xfrm>
          <a:prstGeom prst="line">
            <a:avLst/>
          </a:prstGeom>
          <a:ln w="38100" cmpd="dbl">
            <a:solidFill>
              <a:srgbClr val="1F497D"/>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rotWithShape="1">
          <a:blip r:embed="rId2"/>
          <a:srcRect r="75505"/>
          <a:stretch/>
        </p:blipFill>
        <p:spPr>
          <a:xfrm>
            <a:off x="79613" y="83904"/>
            <a:ext cx="394971" cy="743401"/>
          </a:xfrm>
          <a:prstGeom prst="rect">
            <a:avLst/>
          </a:prstGeom>
        </p:spPr>
      </p:pic>
      <p:sp>
        <p:nvSpPr>
          <p:cNvPr id="18" name="TextBox 17"/>
          <p:cNvSpPr txBox="1"/>
          <p:nvPr/>
        </p:nvSpPr>
        <p:spPr>
          <a:xfrm>
            <a:off x="1801695" y="964559"/>
            <a:ext cx="5561632" cy="369332"/>
          </a:xfrm>
          <a:prstGeom prst="rect">
            <a:avLst/>
          </a:prstGeom>
          <a:noFill/>
        </p:spPr>
        <p:txBody>
          <a:bodyPr wrap="square" rtlCol="0">
            <a:spAutoFit/>
          </a:bodyPr>
          <a:lstStyle/>
          <a:p>
            <a:pPr algn="ctr"/>
            <a:r>
              <a:rPr lang="en-US" b="1" dirty="0" err="1" smtClean="0">
                <a:latin typeface="Arial"/>
                <a:cs typeface="Arial"/>
              </a:rPr>
              <a:t>dCA</a:t>
            </a:r>
            <a:r>
              <a:rPr lang="en-US" b="1" dirty="0" smtClean="0">
                <a:latin typeface="Arial"/>
                <a:cs typeface="Arial"/>
              </a:rPr>
              <a:t> was added to ART for a period of 14 days</a:t>
            </a:r>
            <a:endParaRPr lang="en-US" dirty="0"/>
          </a:p>
        </p:txBody>
      </p:sp>
      <p:sp>
        <p:nvSpPr>
          <p:cNvPr id="22" name="TextBox 21"/>
          <p:cNvSpPr txBox="1"/>
          <p:nvPr/>
        </p:nvSpPr>
        <p:spPr>
          <a:xfrm>
            <a:off x="-294460" y="5934670"/>
            <a:ext cx="9438460" cy="923330"/>
          </a:xfrm>
          <a:prstGeom prst="rect">
            <a:avLst/>
          </a:prstGeom>
          <a:noFill/>
        </p:spPr>
        <p:txBody>
          <a:bodyPr wrap="square" rtlCol="0">
            <a:spAutoFit/>
          </a:bodyPr>
          <a:lstStyle/>
          <a:p>
            <a:pPr marL="342900" indent="-342900" algn="ctr">
              <a:buFont typeface="Wingdings" charset="2"/>
              <a:buChar char="v"/>
            </a:pPr>
            <a:r>
              <a:rPr lang="en-US" b="1" dirty="0" smtClean="0">
                <a:latin typeface="Arial" charset="0"/>
                <a:ea typeface="Arial" charset="0"/>
                <a:cs typeface="Arial" charset="0"/>
              </a:rPr>
              <a:t>Two weeks </a:t>
            </a:r>
            <a:r>
              <a:rPr lang="en-US" b="1" dirty="0" err="1" smtClean="0">
                <a:latin typeface="Arial" charset="0"/>
                <a:ea typeface="Arial" charset="0"/>
                <a:cs typeface="Arial" charset="0"/>
              </a:rPr>
              <a:t>dCA</a:t>
            </a:r>
            <a:r>
              <a:rPr lang="en-US" b="1" dirty="0" smtClean="0">
                <a:latin typeface="Arial" charset="0"/>
                <a:ea typeface="Arial" charset="0"/>
                <a:cs typeface="Arial" charset="0"/>
              </a:rPr>
              <a:t> treatment results in approximately 1 log reduction in HIV RNA</a:t>
            </a:r>
          </a:p>
          <a:p>
            <a:pPr marL="342900" indent="-342900" algn="ctr">
              <a:buFont typeface="Wingdings" charset="2"/>
              <a:buChar char="v"/>
            </a:pPr>
            <a:r>
              <a:rPr lang="en-US" b="1" dirty="0">
                <a:latin typeface="Arial" charset="0"/>
                <a:ea typeface="Arial" charset="0"/>
                <a:cs typeface="Arial" charset="0"/>
              </a:rPr>
              <a:t>I</a:t>
            </a:r>
            <a:r>
              <a:rPr lang="en-US" b="1" dirty="0" smtClean="0">
                <a:latin typeface="Arial" charset="0"/>
                <a:ea typeface="Arial" charset="0"/>
                <a:cs typeface="Arial" charset="0"/>
              </a:rPr>
              <a:t>n </a:t>
            </a:r>
            <a:r>
              <a:rPr lang="en-US" b="1" dirty="0">
                <a:latin typeface="Arial" charset="0"/>
                <a:ea typeface="Arial" charset="0"/>
                <a:cs typeface="Arial" charset="0"/>
              </a:rPr>
              <a:t>the </a:t>
            </a:r>
            <a:r>
              <a:rPr lang="en-US" b="1" dirty="0" smtClean="0">
                <a:latin typeface="Arial" charset="0"/>
                <a:ea typeface="Arial" charset="0"/>
                <a:cs typeface="Arial" charset="0"/>
              </a:rPr>
              <a:t>brain </a:t>
            </a:r>
            <a:r>
              <a:rPr lang="en-US" b="1" dirty="0" err="1" smtClean="0">
                <a:latin typeface="Arial" charset="0"/>
                <a:ea typeface="Arial" charset="0"/>
                <a:cs typeface="Arial" charset="0"/>
              </a:rPr>
              <a:t>dCA</a:t>
            </a:r>
            <a:r>
              <a:rPr lang="en-US" b="1" dirty="0" smtClean="0">
                <a:latin typeface="Arial" charset="0"/>
                <a:ea typeface="Arial" charset="0"/>
                <a:cs typeface="Arial" charset="0"/>
              </a:rPr>
              <a:t> </a:t>
            </a:r>
            <a:r>
              <a:rPr lang="en-US" b="1" dirty="0">
                <a:latin typeface="Arial" charset="0"/>
                <a:ea typeface="Arial" charset="0"/>
                <a:cs typeface="Arial" charset="0"/>
              </a:rPr>
              <a:t>decrease </a:t>
            </a:r>
            <a:r>
              <a:rPr lang="en-US" b="1" dirty="0" smtClean="0">
                <a:latin typeface="Arial" charset="0"/>
                <a:ea typeface="Arial" charset="0"/>
                <a:cs typeface="Arial" charset="0"/>
              </a:rPr>
              <a:t>by 7-fold HIV-1 mRNA compared </a:t>
            </a:r>
            <a:r>
              <a:rPr lang="en-US" b="1" dirty="0">
                <a:latin typeface="Arial" charset="0"/>
                <a:ea typeface="Arial" charset="0"/>
                <a:cs typeface="Arial" charset="0"/>
              </a:rPr>
              <a:t>to control mice </a:t>
            </a:r>
            <a:endParaRPr lang="en-US" b="1" dirty="0" smtClean="0">
              <a:latin typeface="Arial" charset="0"/>
              <a:ea typeface="Arial" charset="0"/>
              <a:cs typeface="Arial" charset="0"/>
            </a:endParaRPr>
          </a:p>
          <a:p>
            <a:pPr marL="342900" indent="-342900" algn="ctr">
              <a:buFont typeface="Wingdings" charset="2"/>
              <a:buChar char="v"/>
            </a:pPr>
            <a:endParaRPr lang="en-US" b="1" dirty="0" smtClean="0">
              <a:latin typeface="Arial" charset="0"/>
              <a:ea typeface="Arial" charset="0"/>
              <a:cs typeface="Arial" charset="0"/>
            </a:endParaRPr>
          </a:p>
        </p:txBody>
      </p:sp>
      <p:grpSp>
        <p:nvGrpSpPr>
          <p:cNvPr id="2" name="Group 1"/>
          <p:cNvGrpSpPr/>
          <p:nvPr/>
        </p:nvGrpSpPr>
        <p:grpSpPr>
          <a:xfrm>
            <a:off x="1165060" y="1501374"/>
            <a:ext cx="4403167" cy="4254722"/>
            <a:chOff x="1086161" y="1338617"/>
            <a:chExt cx="4727588" cy="4568206"/>
          </a:xfrm>
        </p:grpSpPr>
        <p:pic>
          <p:nvPicPr>
            <p:cNvPr id="23" name="Picture 22"/>
            <p:cNvPicPr>
              <a:picLocks noChangeAspect="1"/>
            </p:cNvPicPr>
            <p:nvPr/>
          </p:nvPicPr>
          <p:blipFill rotWithShape="1">
            <a:blip r:embed="rId3"/>
            <a:srcRect l="3062" t="4610" r="39327" b="4811"/>
            <a:stretch/>
          </p:blipFill>
          <p:spPr>
            <a:xfrm>
              <a:off x="1086161" y="1338617"/>
              <a:ext cx="4514539" cy="4568206"/>
            </a:xfrm>
            <a:prstGeom prst="rect">
              <a:avLst/>
            </a:prstGeom>
          </p:spPr>
        </p:pic>
        <p:pic>
          <p:nvPicPr>
            <p:cNvPr id="9" name="Picture 8"/>
            <p:cNvPicPr>
              <a:picLocks noChangeAspect="1"/>
            </p:cNvPicPr>
            <p:nvPr/>
          </p:nvPicPr>
          <p:blipFill rotWithShape="1">
            <a:blip r:embed="rId3"/>
            <a:srcRect l="60585" t="4610" r="7991" b="51813"/>
            <a:stretch/>
          </p:blipFill>
          <p:spPr>
            <a:xfrm>
              <a:off x="3351272" y="3578061"/>
              <a:ext cx="2462477" cy="2197756"/>
            </a:xfrm>
            <a:prstGeom prst="rect">
              <a:avLst/>
            </a:prstGeom>
          </p:spPr>
        </p:pic>
      </p:grpSp>
      <p:pic>
        <p:nvPicPr>
          <p:cNvPr id="11" name="Picture 10"/>
          <p:cNvPicPr>
            <a:picLocks noChangeAspect="1"/>
          </p:cNvPicPr>
          <p:nvPr/>
        </p:nvPicPr>
        <p:blipFill rotWithShape="1">
          <a:blip r:embed="rId3"/>
          <a:srcRect l="32473" t="50249" r="38939" b="7090"/>
          <a:stretch/>
        </p:blipFill>
        <p:spPr>
          <a:xfrm>
            <a:off x="5568227" y="2555812"/>
            <a:ext cx="2008516" cy="1929000"/>
          </a:xfrm>
          <a:prstGeom prst="rect">
            <a:avLst/>
          </a:prstGeom>
        </p:spPr>
      </p:pic>
      <p:sp>
        <p:nvSpPr>
          <p:cNvPr id="13" name="TextBox 12"/>
          <p:cNvSpPr txBox="1"/>
          <p:nvPr/>
        </p:nvSpPr>
        <p:spPr>
          <a:xfrm>
            <a:off x="5369798" y="5038810"/>
            <a:ext cx="3501467" cy="276999"/>
          </a:xfrm>
          <a:prstGeom prst="rect">
            <a:avLst/>
          </a:prstGeom>
          <a:noFill/>
        </p:spPr>
        <p:txBody>
          <a:bodyPr wrap="square" rtlCol="0">
            <a:spAutoFit/>
          </a:bodyPr>
          <a:lstStyle/>
          <a:p>
            <a:pPr algn="r"/>
            <a:r>
              <a:rPr lang="en-US" sz="1200" b="1" dirty="0" smtClean="0">
                <a:solidFill>
                  <a:srgbClr val="1F497D"/>
                </a:solidFill>
              </a:rPr>
              <a:t>Kessing et al., 2017, Cell Reports</a:t>
            </a:r>
            <a:endParaRPr lang="en-US" sz="1200" b="1" dirty="0">
              <a:solidFill>
                <a:srgbClr val="1F497D"/>
              </a:solidFill>
            </a:endParaRPr>
          </a:p>
        </p:txBody>
      </p:sp>
    </p:spTree>
    <p:extLst>
      <p:ext uri="{BB962C8B-B14F-4D97-AF65-F5344CB8AC3E}">
        <p14:creationId xmlns:p14="http://schemas.microsoft.com/office/powerpoint/2010/main" val="1842083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835213"/>
            <a:ext cx="9142413" cy="0"/>
          </a:xfrm>
          <a:prstGeom prst="line">
            <a:avLst/>
          </a:prstGeom>
          <a:ln w="57150" cmpd="sng">
            <a:solidFill>
              <a:srgbClr val="1F497D"/>
            </a:solidFill>
          </a:ln>
        </p:spPr>
        <p:style>
          <a:lnRef idx="2">
            <a:schemeClr val="accent1"/>
          </a:lnRef>
          <a:fillRef idx="0">
            <a:schemeClr val="accent1"/>
          </a:fillRef>
          <a:effectRef idx="1">
            <a:schemeClr val="accent1"/>
          </a:effectRef>
          <a:fontRef idx="minor">
            <a:schemeClr val="tx1"/>
          </a:fontRef>
        </p:style>
      </p:cxnSp>
      <p:sp>
        <p:nvSpPr>
          <p:cNvPr id="6" name="Rectangle 30"/>
          <p:cNvSpPr>
            <a:spLocks noChangeArrowheads="1"/>
          </p:cNvSpPr>
          <p:nvPr/>
        </p:nvSpPr>
        <p:spPr bwMode="auto">
          <a:xfrm>
            <a:off x="840762" y="116380"/>
            <a:ext cx="7467600" cy="665163"/>
          </a:xfrm>
          <a:prstGeom prst="rect">
            <a:avLst/>
          </a:prstGeom>
          <a:noFill/>
          <a:ln w="9525">
            <a:noFill/>
            <a:miter lim="800000"/>
            <a:headEnd/>
            <a:tailEnd/>
          </a:ln>
        </p:spPr>
        <p:txBody>
          <a:bodyPr wrap="none" anchor="ctr">
            <a:prstTxWarp prst="textNoShape">
              <a:avLst/>
            </a:prstTxWarp>
          </a:bodyPr>
          <a:lstStyle/>
          <a:p>
            <a:pPr algn="ctr" eaLnBrk="0" hangingPunct="0"/>
            <a:r>
              <a:rPr lang="en-US" sz="3000" b="1" dirty="0" err="1" smtClean="0">
                <a:solidFill>
                  <a:srgbClr val="1F497D"/>
                </a:solidFill>
                <a:cs typeface="Arial"/>
              </a:rPr>
              <a:t>dCA</a:t>
            </a:r>
            <a:r>
              <a:rPr lang="en-US" sz="3000" b="1" dirty="0" smtClean="0">
                <a:solidFill>
                  <a:srgbClr val="1F497D"/>
                </a:solidFill>
                <a:cs typeface="Arial"/>
              </a:rPr>
              <a:t> efficacy in BLT humanized mouse models</a:t>
            </a:r>
            <a:endParaRPr lang="en-US" sz="3000" b="1" dirty="0">
              <a:solidFill>
                <a:srgbClr val="1F497D"/>
              </a:solidFill>
              <a:cs typeface="Arial"/>
            </a:endParaRPr>
          </a:p>
        </p:txBody>
      </p:sp>
      <p:cxnSp>
        <p:nvCxnSpPr>
          <p:cNvPr id="7" name="Straight Connector 6"/>
          <p:cNvCxnSpPr/>
          <p:nvPr/>
        </p:nvCxnSpPr>
        <p:spPr>
          <a:xfrm>
            <a:off x="0" y="891754"/>
            <a:ext cx="9144000" cy="0"/>
          </a:xfrm>
          <a:prstGeom prst="line">
            <a:avLst/>
          </a:prstGeom>
          <a:ln w="38100" cmpd="dbl">
            <a:solidFill>
              <a:srgbClr val="1F497D"/>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2"/>
          <a:srcRect r="75505"/>
          <a:stretch/>
        </p:blipFill>
        <p:spPr>
          <a:xfrm>
            <a:off x="79613" y="83904"/>
            <a:ext cx="394971" cy="743401"/>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2645" t="58288" r="15992" b="24023"/>
          <a:stretch/>
        </p:blipFill>
        <p:spPr>
          <a:xfrm>
            <a:off x="5147236" y="4080612"/>
            <a:ext cx="2726292" cy="1989942"/>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4736" t="13738" r="14166" b="22083"/>
          <a:stretch/>
        </p:blipFill>
        <p:spPr>
          <a:xfrm>
            <a:off x="10448889" y="3780862"/>
            <a:ext cx="5229214" cy="6108701"/>
          </a:xfrm>
          <a:prstGeom prst="rect">
            <a:avLst/>
          </a:prstGeom>
        </p:spPr>
      </p:pic>
      <p:grpSp>
        <p:nvGrpSpPr>
          <p:cNvPr id="18" name="Group 17"/>
          <p:cNvGrpSpPr/>
          <p:nvPr/>
        </p:nvGrpSpPr>
        <p:grpSpPr>
          <a:xfrm>
            <a:off x="1000542" y="1509710"/>
            <a:ext cx="2969343" cy="4439327"/>
            <a:chOff x="659166" y="1049787"/>
            <a:chExt cx="3321930" cy="4966464"/>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1280" t="34465" r="14166" b="44098"/>
            <a:stretch/>
          </p:blipFill>
          <p:spPr>
            <a:xfrm>
              <a:off x="795739" y="3458816"/>
              <a:ext cx="3185357" cy="255743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4736" t="34465" r="50792" b="44098"/>
            <a:stretch/>
          </p:blipFill>
          <p:spPr>
            <a:xfrm>
              <a:off x="659166" y="1049787"/>
              <a:ext cx="3177837" cy="2557435"/>
            </a:xfrm>
            <a:prstGeom prst="rect">
              <a:avLst/>
            </a:prstGeom>
          </p:spPr>
        </p:pic>
      </p:grpSp>
      <p:sp>
        <p:nvSpPr>
          <p:cNvPr id="15" name="TextBox 14"/>
          <p:cNvSpPr txBox="1"/>
          <p:nvPr/>
        </p:nvSpPr>
        <p:spPr>
          <a:xfrm>
            <a:off x="309361" y="6082753"/>
            <a:ext cx="7787965" cy="1015663"/>
          </a:xfrm>
          <a:prstGeom prst="rect">
            <a:avLst/>
          </a:prstGeom>
          <a:noFill/>
        </p:spPr>
        <p:txBody>
          <a:bodyPr wrap="square" rtlCol="0">
            <a:spAutoFit/>
          </a:bodyPr>
          <a:lstStyle/>
          <a:p>
            <a:pPr marL="342900" indent="-342900" algn="ctr">
              <a:buFont typeface="Wingdings" charset="2"/>
              <a:buChar char="v"/>
            </a:pPr>
            <a:r>
              <a:rPr lang="en-US" sz="2000" b="1" dirty="0" smtClean="0">
                <a:cs typeface="Arial"/>
              </a:rPr>
              <a:t>Four weeks </a:t>
            </a:r>
            <a:r>
              <a:rPr lang="en-US" sz="2000" b="1" dirty="0" err="1" smtClean="0">
                <a:cs typeface="Arial"/>
              </a:rPr>
              <a:t>dCA</a:t>
            </a:r>
            <a:r>
              <a:rPr lang="en-US" sz="2000" b="1" dirty="0" smtClean="0">
                <a:cs typeface="Arial"/>
              </a:rPr>
              <a:t> </a:t>
            </a:r>
            <a:r>
              <a:rPr lang="en-US" sz="2000" b="1" dirty="0">
                <a:cs typeface="Arial"/>
              </a:rPr>
              <a:t>treatment  </a:t>
            </a:r>
            <a:r>
              <a:rPr lang="en-US" sz="2000" b="1" dirty="0" smtClean="0">
                <a:cs typeface="Arial"/>
              </a:rPr>
              <a:t>significantly </a:t>
            </a:r>
            <a:r>
              <a:rPr lang="en-US" sz="2000" b="1" dirty="0">
                <a:cs typeface="Arial"/>
              </a:rPr>
              <a:t>delays </a:t>
            </a:r>
            <a:r>
              <a:rPr lang="en-US" sz="2000" b="1" dirty="0" smtClean="0">
                <a:cs typeface="Arial"/>
              </a:rPr>
              <a:t>and reduces viral rebound levels</a:t>
            </a:r>
            <a:endParaRPr lang="en-US" sz="2000" b="1" dirty="0">
              <a:cs typeface="Arial"/>
            </a:endParaRPr>
          </a:p>
          <a:p>
            <a:pPr algn="ctr"/>
            <a:r>
              <a:rPr lang="en-US" sz="2000" b="1" dirty="0" smtClean="0">
                <a:cs typeface="Arial"/>
              </a:rPr>
              <a:t>reduces </a:t>
            </a:r>
            <a:r>
              <a:rPr lang="en-US" sz="2000" b="1" dirty="0">
                <a:cs typeface="Arial"/>
              </a:rPr>
              <a:t>viral rebound </a:t>
            </a:r>
            <a:r>
              <a:rPr lang="en-US" sz="2000" b="1" dirty="0" smtClean="0">
                <a:cs typeface="Arial"/>
              </a:rPr>
              <a:t>levels </a:t>
            </a:r>
          </a:p>
        </p:txBody>
      </p:sp>
      <p:sp>
        <p:nvSpPr>
          <p:cNvPr id="16" name="TextBox 15"/>
          <p:cNvSpPr txBox="1"/>
          <p:nvPr/>
        </p:nvSpPr>
        <p:spPr>
          <a:xfrm>
            <a:off x="5575383" y="6558213"/>
            <a:ext cx="3501467" cy="276999"/>
          </a:xfrm>
          <a:prstGeom prst="rect">
            <a:avLst/>
          </a:prstGeom>
          <a:noFill/>
        </p:spPr>
        <p:txBody>
          <a:bodyPr wrap="square" rtlCol="0">
            <a:spAutoFit/>
          </a:bodyPr>
          <a:lstStyle/>
          <a:p>
            <a:pPr algn="r"/>
            <a:r>
              <a:rPr lang="en-US" sz="1200" b="1" dirty="0" smtClean="0">
                <a:solidFill>
                  <a:srgbClr val="1F497D"/>
                </a:solidFill>
              </a:rPr>
              <a:t>Kessing et al., 2017, Cell Reports</a:t>
            </a:r>
            <a:endParaRPr lang="en-US" sz="1200" b="1" dirty="0">
              <a:solidFill>
                <a:srgbClr val="1F497D"/>
              </a:solidFill>
            </a:endParaRP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1013" t="38373" r="45015" b="37434"/>
          <a:stretch/>
        </p:blipFill>
        <p:spPr>
          <a:xfrm>
            <a:off x="5147236" y="1700034"/>
            <a:ext cx="3385177" cy="1963689"/>
          </a:xfrm>
          <a:prstGeom prst="rect">
            <a:avLst/>
          </a:prstGeom>
        </p:spPr>
      </p:pic>
      <p:sp>
        <p:nvSpPr>
          <p:cNvPr id="19" name="TextBox 18"/>
          <p:cNvSpPr txBox="1"/>
          <p:nvPr/>
        </p:nvSpPr>
        <p:spPr>
          <a:xfrm>
            <a:off x="1801695" y="964559"/>
            <a:ext cx="5561632" cy="369332"/>
          </a:xfrm>
          <a:prstGeom prst="rect">
            <a:avLst/>
          </a:prstGeom>
          <a:noFill/>
        </p:spPr>
        <p:txBody>
          <a:bodyPr wrap="square" rtlCol="0">
            <a:spAutoFit/>
          </a:bodyPr>
          <a:lstStyle/>
          <a:p>
            <a:pPr algn="ctr"/>
            <a:r>
              <a:rPr lang="en-US" b="1" dirty="0" err="1" smtClean="0">
                <a:latin typeface="Arial"/>
                <a:cs typeface="Arial"/>
              </a:rPr>
              <a:t>dCA</a:t>
            </a:r>
            <a:r>
              <a:rPr lang="en-US" b="1" dirty="0" smtClean="0">
                <a:latin typeface="Arial"/>
                <a:cs typeface="Arial"/>
              </a:rPr>
              <a:t> was added to ART for a period of 30 days</a:t>
            </a:r>
            <a:endParaRPr lang="en-US" dirty="0"/>
          </a:p>
        </p:txBody>
      </p:sp>
    </p:spTree>
    <p:extLst>
      <p:ext uri="{BB962C8B-B14F-4D97-AF65-F5344CB8AC3E}">
        <p14:creationId xmlns:p14="http://schemas.microsoft.com/office/powerpoint/2010/main" val="177198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0"/>
          <p:cNvSpPr>
            <a:spLocks noChangeArrowheads="1"/>
          </p:cNvSpPr>
          <p:nvPr/>
        </p:nvSpPr>
        <p:spPr bwMode="auto">
          <a:xfrm>
            <a:off x="840762" y="201724"/>
            <a:ext cx="7467600" cy="665163"/>
          </a:xfrm>
          <a:prstGeom prst="rect">
            <a:avLst/>
          </a:prstGeom>
          <a:noFill/>
          <a:ln w="9525">
            <a:noFill/>
            <a:miter lim="800000"/>
            <a:headEnd/>
            <a:tailEnd/>
          </a:ln>
        </p:spPr>
        <p:txBody>
          <a:bodyPr wrap="none" anchor="ctr">
            <a:prstTxWarp prst="textNoShape">
              <a:avLst/>
            </a:prstTxWarp>
          </a:bodyPr>
          <a:lstStyle/>
          <a:p>
            <a:pPr algn="ctr" eaLnBrk="0" hangingPunct="0"/>
            <a:r>
              <a:rPr lang="en-US" sz="3600" b="1" dirty="0" smtClean="0">
                <a:solidFill>
                  <a:srgbClr val="1F497D"/>
                </a:solidFill>
                <a:cs typeface="Arial"/>
              </a:rPr>
              <a:t>Additional benefits of Tat inhibitors</a:t>
            </a:r>
            <a:endParaRPr lang="en-US" sz="3600" b="1" dirty="0">
              <a:solidFill>
                <a:srgbClr val="1F497D"/>
              </a:solidFill>
              <a:cs typeface="Arial"/>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4736" t="13738" r="14166" b="22083"/>
          <a:stretch/>
        </p:blipFill>
        <p:spPr>
          <a:xfrm>
            <a:off x="10448889" y="3780862"/>
            <a:ext cx="5229214" cy="6108701"/>
          </a:xfrm>
          <a:prstGeom prst="rect">
            <a:avLst/>
          </a:prstGeom>
        </p:spPr>
      </p:pic>
      <p:sp>
        <p:nvSpPr>
          <p:cNvPr id="2" name="Rectangle 1"/>
          <p:cNvSpPr/>
          <p:nvPr/>
        </p:nvSpPr>
        <p:spPr>
          <a:xfrm>
            <a:off x="380732" y="1663299"/>
            <a:ext cx="8380948" cy="4333494"/>
          </a:xfrm>
          <a:prstGeom prst="rect">
            <a:avLst/>
          </a:prstGeom>
        </p:spPr>
        <p:txBody>
          <a:bodyPr wrap="square">
            <a:spAutoFit/>
          </a:bodyPr>
          <a:lstStyle/>
          <a:p>
            <a:pPr marL="457200" indent="-457200">
              <a:buClr>
                <a:srgbClr val="FF0000"/>
              </a:buClr>
              <a:buFont typeface="Wingdings" charset="2"/>
              <a:buChar char="Ø"/>
            </a:pPr>
            <a:r>
              <a:rPr lang="en-US" sz="2600" b="1" dirty="0" smtClean="0"/>
              <a:t>Reduction of Tat mediated HIV-1-associated neurocognitive disorders</a:t>
            </a:r>
          </a:p>
          <a:p>
            <a:pPr marL="457200" indent="-457200">
              <a:buFont typeface="Wingdings" charset="2"/>
              <a:buChar char="Ø"/>
            </a:pPr>
            <a:endParaRPr lang="en-US" sz="2600" b="1" dirty="0" smtClean="0"/>
          </a:p>
          <a:p>
            <a:pPr marL="457200" indent="-457200">
              <a:buClr>
                <a:srgbClr val="FF0000"/>
              </a:buClr>
              <a:buFont typeface="Wingdings" charset="2"/>
              <a:buChar char="Ø"/>
            </a:pPr>
            <a:r>
              <a:rPr lang="en-US" sz="2600" b="1" dirty="0"/>
              <a:t>R</a:t>
            </a:r>
            <a:r>
              <a:rPr lang="en-US" sz="2600" b="1" dirty="0" smtClean="0"/>
              <a:t>eduction of chronic immune activation that comes from ongoing viral production even during suppressive therapy</a:t>
            </a:r>
          </a:p>
          <a:p>
            <a:pPr marL="457200" indent="-457200">
              <a:buFont typeface="Wingdings" charset="2"/>
              <a:buChar char="Ø"/>
            </a:pPr>
            <a:endParaRPr lang="en-US" sz="2600" b="1" dirty="0"/>
          </a:p>
          <a:p>
            <a:pPr marL="457200" indent="-457200" algn="just">
              <a:lnSpc>
                <a:spcPct val="120000"/>
              </a:lnSpc>
              <a:spcAft>
                <a:spcPts val="1000"/>
              </a:spcAft>
              <a:buClr>
                <a:srgbClr val="FF0000"/>
              </a:buClr>
              <a:buFont typeface="Wingdings" charset="2"/>
              <a:buChar char="Ø"/>
            </a:pPr>
            <a:r>
              <a:rPr lang="en-US" sz="2600" b="1" dirty="0"/>
              <a:t>V</a:t>
            </a:r>
            <a:r>
              <a:rPr lang="en-US" sz="2600" b="1" dirty="0" smtClean="0"/>
              <a:t>irus may develop less resistance since </a:t>
            </a:r>
            <a:r>
              <a:rPr lang="en-US" sz="2600" b="1" dirty="0" smtClean="0"/>
              <a:t>these types of inhibitors (transcriptional inhibitors) </a:t>
            </a:r>
            <a:r>
              <a:rPr lang="en-US" sz="2600" b="1" dirty="0" smtClean="0"/>
              <a:t>uses both viral and cellular components. </a:t>
            </a:r>
          </a:p>
        </p:txBody>
      </p:sp>
      <p:cxnSp>
        <p:nvCxnSpPr>
          <p:cNvPr id="9" name="Straight Connector 8"/>
          <p:cNvCxnSpPr/>
          <p:nvPr/>
        </p:nvCxnSpPr>
        <p:spPr>
          <a:xfrm>
            <a:off x="0" y="6835213"/>
            <a:ext cx="9142413" cy="0"/>
          </a:xfrm>
          <a:prstGeom prst="line">
            <a:avLst/>
          </a:prstGeom>
          <a:ln w="57150" cmpd="sng">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891754"/>
            <a:ext cx="9144000" cy="0"/>
          </a:xfrm>
          <a:prstGeom prst="line">
            <a:avLst/>
          </a:prstGeom>
          <a:ln w="38100" cmpd="dbl">
            <a:solidFill>
              <a:srgbClr val="1F497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1929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611" y="1168109"/>
            <a:ext cx="8495511" cy="5637441"/>
          </a:xfrm>
          <a:prstGeom prst="rect">
            <a:avLst/>
          </a:prstGeom>
        </p:spPr>
        <p:txBody>
          <a:bodyPr wrap="square">
            <a:spAutoFit/>
          </a:bodyPr>
          <a:lstStyle/>
          <a:p>
            <a:pPr marL="285750" indent="-285750" algn="just">
              <a:spcAft>
                <a:spcPts val="1200"/>
              </a:spcAft>
              <a:buClr>
                <a:srgbClr val="FF0000"/>
              </a:buClr>
              <a:buFont typeface="Wingdings" charset="2"/>
              <a:buChar char="Ø"/>
            </a:pPr>
            <a:r>
              <a:rPr lang="en-US" sz="2300" b="1" dirty="0" smtClean="0"/>
              <a:t>Transcriptional inhibitors are unlike any other HIV inhibitor</a:t>
            </a:r>
            <a:r>
              <a:rPr lang="en-US" sz="2300" dirty="0" smtClean="0"/>
              <a:t>, as duration of treatment impacts the outcome, because of the feedback nature of the Tat activity and because epigenetic marks at the HIV-1 promoter accrue over time.</a:t>
            </a:r>
          </a:p>
          <a:p>
            <a:pPr marL="285750" indent="-285750" algn="just">
              <a:spcAft>
                <a:spcPts val="1000"/>
              </a:spcAft>
              <a:buClr>
                <a:srgbClr val="FF0000"/>
              </a:buClr>
              <a:buFont typeface="Wingdings" charset="2"/>
              <a:buChar char="Ø"/>
            </a:pPr>
            <a:r>
              <a:rPr lang="en-US" sz="2300" dirty="0" smtClean="0"/>
              <a:t>It is </a:t>
            </a:r>
            <a:r>
              <a:rPr lang="en-US" sz="2300" b="1" dirty="0" smtClean="0"/>
              <a:t>essential to understand their full clinical potential</a:t>
            </a:r>
            <a:r>
              <a:rPr lang="en-US" sz="2300" dirty="0" smtClean="0"/>
              <a:t>: </a:t>
            </a:r>
          </a:p>
          <a:p>
            <a:pPr marL="514350" indent="-282575">
              <a:spcAft>
                <a:spcPts val="600"/>
              </a:spcAft>
              <a:buFont typeface="Wingdings" charset="2"/>
              <a:buChar char="v"/>
            </a:pPr>
            <a:r>
              <a:rPr lang="en-US" sz="2300" dirty="0" smtClean="0"/>
              <a:t>How long should the treatment be to totally inhibit residual viral production? </a:t>
            </a:r>
          </a:p>
          <a:p>
            <a:pPr marL="514350" indent="-282575">
              <a:spcAft>
                <a:spcPts val="600"/>
              </a:spcAft>
              <a:buFont typeface="Wingdings" charset="2"/>
              <a:buChar char="v"/>
            </a:pPr>
            <a:r>
              <a:rPr lang="en-US" sz="2300" dirty="0" smtClean="0"/>
              <a:t>What is the relationship between HIV inhibition and time to rebound after treatment interruption?  </a:t>
            </a:r>
          </a:p>
          <a:p>
            <a:pPr marL="514350" indent="-282575">
              <a:spcAft>
                <a:spcPts val="1200"/>
              </a:spcAft>
              <a:buFont typeface="Wingdings" charset="2"/>
              <a:buChar char="v"/>
            </a:pPr>
            <a:r>
              <a:rPr lang="en-US" sz="2300" dirty="0" smtClean="0"/>
              <a:t>Can we remove all therapy altogether or should the transcriptional inhibitor be maintained to keep viral production undetectable? </a:t>
            </a:r>
          </a:p>
          <a:p>
            <a:pPr marL="285750" indent="-285750">
              <a:buFont typeface="Wingdings" charset="2"/>
              <a:buChar char="Ø"/>
            </a:pPr>
            <a:r>
              <a:rPr lang="en-US" sz="2300" b="1" u="sng" dirty="0"/>
              <a:t>VERY IMPORTANT - Can it become a permanent block</a:t>
            </a:r>
            <a:r>
              <a:rPr lang="en-US" sz="2300" dirty="0"/>
              <a:t>?</a:t>
            </a:r>
          </a:p>
          <a:p>
            <a:pPr marL="285750" indent="-285750">
              <a:buFont typeface="Wingdings" charset="2"/>
              <a:buChar char="Ø"/>
            </a:pPr>
            <a:endParaRPr lang="en-US" sz="2300" dirty="0"/>
          </a:p>
        </p:txBody>
      </p:sp>
      <p:sp>
        <p:nvSpPr>
          <p:cNvPr id="8" name="Rectangle 7"/>
          <p:cNvSpPr/>
          <p:nvPr/>
        </p:nvSpPr>
        <p:spPr>
          <a:xfrm>
            <a:off x="841878" y="133034"/>
            <a:ext cx="7598979" cy="615553"/>
          </a:xfrm>
          <a:prstGeom prst="rect">
            <a:avLst/>
          </a:prstGeom>
        </p:spPr>
        <p:txBody>
          <a:bodyPr wrap="square">
            <a:spAutoFit/>
          </a:bodyPr>
          <a:lstStyle/>
          <a:p>
            <a:pPr algn="ctr"/>
            <a:r>
              <a:rPr lang="en-US" sz="3400" b="1" dirty="0" smtClean="0">
                <a:solidFill>
                  <a:srgbClr val="1F497D"/>
                </a:solidFill>
              </a:rPr>
              <a:t>Many,  many, questions still remain</a:t>
            </a:r>
            <a:r>
              <a:rPr lang="mr-IN" sz="3400" b="1" dirty="0" smtClean="0">
                <a:solidFill>
                  <a:srgbClr val="1F497D"/>
                </a:solidFill>
              </a:rPr>
              <a:t>…</a:t>
            </a:r>
            <a:r>
              <a:rPr lang="en-US" sz="3400" b="1" dirty="0" smtClean="0">
                <a:solidFill>
                  <a:srgbClr val="1F497D"/>
                </a:solidFill>
              </a:rPr>
              <a:t>. </a:t>
            </a:r>
            <a:endParaRPr lang="en-US" sz="3400" b="1" dirty="0">
              <a:solidFill>
                <a:srgbClr val="1F497D"/>
              </a:solidFill>
            </a:endParaRPr>
          </a:p>
        </p:txBody>
      </p:sp>
      <p:cxnSp>
        <p:nvCxnSpPr>
          <p:cNvPr id="9" name="Straight Connector 8"/>
          <p:cNvCxnSpPr/>
          <p:nvPr/>
        </p:nvCxnSpPr>
        <p:spPr>
          <a:xfrm>
            <a:off x="0" y="6835213"/>
            <a:ext cx="9142413" cy="0"/>
          </a:xfrm>
          <a:prstGeom prst="line">
            <a:avLst/>
          </a:prstGeom>
          <a:ln w="57150" cmpd="sng">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891754"/>
            <a:ext cx="9144000" cy="0"/>
          </a:xfrm>
          <a:prstGeom prst="line">
            <a:avLst/>
          </a:prstGeom>
          <a:ln w="38100" cmpd="dbl">
            <a:solidFill>
              <a:srgbClr val="1F497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35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878" y="193994"/>
            <a:ext cx="7598979" cy="615553"/>
          </a:xfrm>
          <a:prstGeom prst="rect">
            <a:avLst/>
          </a:prstGeom>
        </p:spPr>
        <p:txBody>
          <a:bodyPr wrap="square">
            <a:spAutoFit/>
          </a:bodyPr>
          <a:lstStyle/>
          <a:p>
            <a:pPr algn="ctr"/>
            <a:r>
              <a:rPr lang="en-US" sz="3400" b="1" dirty="0" smtClean="0">
                <a:solidFill>
                  <a:srgbClr val="1F497D"/>
                </a:solidFill>
              </a:rPr>
              <a:t>Hurdles to an effective Shock-and-kill</a:t>
            </a:r>
            <a:endParaRPr lang="en-US" sz="3400" b="1" dirty="0">
              <a:solidFill>
                <a:srgbClr val="1F497D"/>
              </a:solidFill>
            </a:endParaRPr>
          </a:p>
        </p:txBody>
      </p:sp>
      <p:sp>
        <p:nvSpPr>
          <p:cNvPr id="6" name="Rectangle 5"/>
          <p:cNvSpPr/>
          <p:nvPr/>
        </p:nvSpPr>
        <p:spPr>
          <a:xfrm>
            <a:off x="380732" y="1141347"/>
            <a:ext cx="8380948" cy="5293757"/>
          </a:xfrm>
          <a:prstGeom prst="rect">
            <a:avLst/>
          </a:prstGeom>
        </p:spPr>
        <p:txBody>
          <a:bodyPr wrap="square">
            <a:spAutoFit/>
          </a:bodyPr>
          <a:lstStyle/>
          <a:p>
            <a:pPr marL="457200" indent="-457200">
              <a:buClr>
                <a:srgbClr val="FF0000"/>
              </a:buClr>
              <a:buFont typeface="Wingdings" charset="2"/>
              <a:buChar char="Ø"/>
            </a:pPr>
            <a:r>
              <a:rPr lang="en-US" sz="2600" b="1" dirty="0" smtClean="0"/>
              <a:t>Levels of reactivation needed to trigger kill not achieved</a:t>
            </a:r>
          </a:p>
          <a:p>
            <a:pPr marL="457200" indent="-457200">
              <a:buClr>
                <a:srgbClr val="FF0000"/>
              </a:buClr>
              <a:buFont typeface="Wingdings" charset="2"/>
              <a:buChar char="Ø"/>
            </a:pPr>
            <a:endParaRPr lang="en-US" sz="2600" b="1" dirty="0"/>
          </a:p>
          <a:p>
            <a:pPr marL="457200" indent="-457200">
              <a:buClr>
                <a:srgbClr val="FF0000"/>
              </a:buClr>
              <a:buFont typeface="Wingdings" charset="2"/>
              <a:buChar char="Ø"/>
            </a:pPr>
            <a:r>
              <a:rPr lang="en-US" sz="2600" b="1" dirty="0" smtClean="0"/>
              <a:t>Risky! Non-specificity of the Latency reversing agents</a:t>
            </a:r>
            <a:r>
              <a:rPr lang="mr-IN" sz="2600" b="1" dirty="0" smtClean="0"/>
              <a:t>…</a:t>
            </a:r>
            <a:r>
              <a:rPr lang="en-US" sz="2600" b="1" dirty="0" smtClean="0"/>
              <a:t>cancers?</a:t>
            </a:r>
          </a:p>
          <a:p>
            <a:pPr marL="457200" indent="-457200">
              <a:buClr>
                <a:srgbClr val="FF0000"/>
              </a:buClr>
              <a:buFont typeface="Wingdings" charset="2"/>
              <a:buChar char="Ø"/>
            </a:pPr>
            <a:endParaRPr lang="en-US" sz="2600" b="1" dirty="0"/>
          </a:p>
          <a:p>
            <a:pPr marL="457200" indent="-457200">
              <a:buClr>
                <a:srgbClr val="FF0000"/>
              </a:buClr>
              <a:buFont typeface="Wingdings" charset="2"/>
              <a:buChar char="Ø"/>
            </a:pPr>
            <a:r>
              <a:rPr lang="en-US" sz="2600" b="1" dirty="0" smtClean="0"/>
              <a:t>HIV-1 latency is an heterogeneous process</a:t>
            </a:r>
            <a:r>
              <a:rPr lang="mr-IN" sz="2600" b="1" dirty="0" smtClean="0"/>
              <a:t>…</a:t>
            </a:r>
            <a:r>
              <a:rPr lang="en-US" sz="2600" b="1" dirty="0" smtClean="0"/>
              <a:t>how many shocks will it take?</a:t>
            </a:r>
          </a:p>
          <a:p>
            <a:pPr marL="457200" indent="-457200">
              <a:buClr>
                <a:srgbClr val="FF0000"/>
              </a:buClr>
              <a:buFont typeface="Wingdings" charset="2"/>
              <a:buChar char="Ø"/>
            </a:pPr>
            <a:endParaRPr lang="en-US" sz="2600" b="1" dirty="0"/>
          </a:p>
          <a:p>
            <a:pPr marL="457200" indent="-457200">
              <a:buClr>
                <a:srgbClr val="FF0000"/>
              </a:buClr>
              <a:buFont typeface="Wingdings" charset="2"/>
              <a:buChar char="Ø"/>
            </a:pPr>
            <a:r>
              <a:rPr lang="en-US" sz="2600" b="1" dirty="0" smtClean="0"/>
              <a:t>Suboptimal tissue ART concentrations may lead to reinfection!</a:t>
            </a:r>
          </a:p>
          <a:p>
            <a:pPr marL="457200" indent="-457200">
              <a:buFont typeface="Wingdings" charset="2"/>
              <a:buChar char="Ø"/>
            </a:pPr>
            <a:endParaRPr lang="en-US" sz="2600" b="1" dirty="0"/>
          </a:p>
          <a:p>
            <a:pPr marL="457200" indent="-457200">
              <a:buClr>
                <a:srgbClr val="FF0000"/>
              </a:buClr>
              <a:buFont typeface="Wingdings" charset="2"/>
              <a:buChar char="Ø"/>
            </a:pPr>
            <a:r>
              <a:rPr lang="en-US" sz="2600" b="1" dirty="0" smtClean="0"/>
              <a:t>Risky! The brain reservoir has poor immune surveillance</a:t>
            </a:r>
            <a:r>
              <a:rPr lang="mr-IN" sz="2600" b="1" dirty="0" smtClean="0"/>
              <a:t>…</a:t>
            </a:r>
            <a:r>
              <a:rPr lang="en-US" sz="2600" b="1" dirty="0" smtClean="0"/>
              <a:t>no kill</a:t>
            </a:r>
            <a:r>
              <a:rPr lang="mr-IN" sz="2600" b="1" dirty="0" smtClean="0"/>
              <a:t>…</a:t>
            </a:r>
            <a:r>
              <a:rPr lang="en-US" sz="2600" b="1" dirty="0" smtClean="0"/>
              <a:t> neurocognitive disorders?</a:t>
            </a:r>
          </a:p>
        </p:txBody>
      </p:sp>
      <p:cxnSp>
        <p:nvCxnSpPr>
          <p:cNvPr id="7" name="Straight Connector 6"/>
          <p:cNvCxnSpPr/>
          <p:nvPr/>
        </p:nvCxnSpPr>
        <p:spPr>
          <a:xfrm>
            <a:off x="0" y="6835213"/>
            <a:ext cx="9142413" cy="0"/>
          </a:xfrm>
          <a:prstGeom prst="line">
            <a:avLst/>
          </a:prstGeom>
          <a:ln w="57150" cmpd="sng">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891754"/>
            <a:ext cx="9144000" cy="0"/>
          </a:xfrm>
          <a:prstGeom prst="line">
            <a:avLst/>
          </a:prstGeom>
          <a:ln w="38100" cmpd="dbl">
            <a:solidFill>
              <a:srgbClr val="1F497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712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664" y="1528764"/>
            <a:ext cx="8971225" cy="418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2"/>
          <p:cNvSpPr txBox="1">
            <a:spLocks noChangeArrowheads="1"/>
          </p:cNvSpPr>
          <p:nvPr/>
        </p:nvSpPr>
        <p:spPr bwMode="auto">
          <a:xfrm>
            <a:off x="963336" y="73896"/>
            <a:ext cx="7237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a:spcBef>
                <a:spcPct val="0"/>
              </a:spcBef>
              <a:buFontTx/>
              <a:buNone/>
            </a:pPr>
            <a:r>
              <a:rPr lang="en-US" altLang="en-US" sz="2800" b="1" dirty="0" smtClean="0">
                <a:solidFill>
                  <a:schemeClr val="accent1">
                    <a:lumMod val="75000"/>
                  </a:schemeClr>
                </a:solidFill>
                <a:latin typeface="Arial" charset="0"/>
              </a:rPr>
              <a:t>Comparison of latent and </a:t>
            </a:r>
            <a:r>
              <a:rPr lang="en-US" altLang="en-US" sz="2800" b="1" smtClean="0">
                <a:solidFill>
                  <a:schemeClr val="accent1">
                    <a:lumMod val="75000"/>
                  </a:schemeClr>
                </a:solidFill>
                <a:latin typeface="Arial" charset="0"/>
              </a:rPr>
              <a:t>active infection</a:t>
            </a:r>
            <a:endParaRPr lang="en-US" altLang="en-US" sz="2800" b="1" dirty="0">
              <a:solidFill>
                <a:schemeClr val="accent1">
                  <a:lumMod val="75000"/>
                </a:schemeClr>
              </a:solidFill>
              <a:latin typeface="Arial" charset="0"/>
            </a:endParaRPr>
          </a:p>
        </p:txBody>
      </p:sp>
      <p:cxnSp>
        <p:nvCxnSpPr>
          <p:cNvPr id="12" name="Straight Connector 11"/>
          <p:cNvCxnSpPr/>
          <p:nvPr/>
        </p:nvCxnSpPr>
        <p:spPr>
          <a:xfrm>
            <a:off x="0" y="6835213"/>
            <a:ext cx="9142413" cy="0"/>
          </a:xfrm>
          <a:prstGeom prst="line">
            <a:avLst/>
          </a:prstGeom>
          <a:ln w="57150" cmpd="sng">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733258"/>
            <a:ext cx="9144000" cy="0"/>
          </a:xfrm>
          <a:prstGeom prst="line">
            <a:avLst/>
          </a:prstGeom>
          <a:ln w="38100" cmpd="dbl">
            <a:solidFill>
              <a:srgbClr val="1F497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4217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38188" y="990600"/>
            <a:ext cx="7716837" cy="4770438"/>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spAutoFit/>
          </a:bodyPr>
          <a:lstStyle>
            <a:lvl1pPr>
              <a:defRPr sz="4400">
                <a:solidFill>
                  <a:schemeClr val="accent2"/>
                </a:solidFill>
                <a:latin typeface="Arial" charset="0"/>
                <a:ea typeface="ＭＳ Ｐゴシック" charset="-128"/>
              </a:defRPr>
            </a:lvl1pPr>
            <a:lvl2pPr marL="742950" indent="-285750">
              <a:defRPr sz="4400">
                <a:solidFill>
                  <a:schemeClr val="accent2"/>
                </a:solidFill>
                <a:latin typeface="Arial" charset="0"/>
                <a:ea typeface="ＭＳ Ｐゴシック" charset="-128"/>
              </a:defRPr>
            </a:lvl2pPr>
            <a:lvl3pPr marL="1143000" indent="-228600">
              <a:defRPr sz="4400">
                <a:solidFill>
                  <a:schemeClr val="accent2"/>
                </a:solidFill>
                <a:latin typeface="Arial" charset="0"/>
                <a:ea typeface="ＭＳ Ｐゴシック" charset="-128"/>
              </a:defRPr>
            </a:lvl3pPr>
            <a:lvl4pPr marL="1600200" indent="-228600">
              <a:defRPr sz="4400">
                <a:solidFill>
                  <a:schemeClr val="accent2"/>
                </a:solidFill>
                <a:latin typeface="Arial" charset="0"/>
                <a:ea typeface="ＭＳ Ｐゴシック" charset="-128"/>
              </a:defRPr>
            </a:lvl4pPr>
            <a:lvl5pPr marL="2057400" indent="-228600">
              <a:defRPr sz="4400">
                <a:solidFill>
                  <a:schemeClr val="accent2"/>
                </a:solidFill>
                <a:latin typeface="Arial" charset="0"/>
                <a:ea typeface="ＭＳ Ｐゴシック" charset="-128"/>
              </a:defRPr>
            </a:lvl5pPr>
            <a:lvl6pPr marL="2514600" indent="-228600" eaLnBrk="0" fontAlgn="base" hangingPunct="0">
              <a:spcBef>
                <a:spcPct val="0"/>
              </a:spcBef>
              <a:spcAft>
                <a:spcPct val="0"/>
              </a:spcAft>
              <a:defRPr sz="4400">
                <a:solidFill>
                  <a:schemeClr val="accent2"/>
                </a:solidFill>
                <a:latin typeface="Arial" charset="0"/>
                <a:ea typeface="ＭＳ Ｐゴシック" charset="-128"/>
              </a:defRPr>
            </a:lvl6pPr>
            <a:lvl7pPr marL="2971800" indent="-228600" eaLnBrk="0" fontAlgn="base" hangingPunct="0">
              <a:spcBef>
                <a:spcPct val="0"/>
              </a:spcBef>
              <a:spcAft>
                <a:spcPct val="0"/>
              </a:spcAft>
              <a:defRPr sz="4400">
                <a:solidFill>
                  <a:schemeClr val="accent2"/>
                </a:solidFill>
                <a:latin typeface="Arial" charset="0"/>
                <a:ea typeface="ＭＳ Ｐゴシック" charset="-128"/>
              </a:defRPr>
            </a:lvl7pPr>
            <a:lvl8pPr marL="3429000" indent="-228600" eaLnBrk="0" fontAlgn="base" hangingPunct="0">
              <a:spcBef>
                <a:spcPct val="0"/>
              </a:spcBef>
              <a:spcAft>
                <a:spcPct val="0"/>
              </a:spcAft>
              <a:defRPr sz="4400">
                <a:solidFill>
                  <a:schemeClr val="accent2"/>
                </a:solidFill>
                <a:latin typeface="Arial" charset="0"/>
                <a:ea typeface="ＭＳ Ｐゴシック" charset="-128"/>
              </a:defRPr>
            </a:lvl8pPr>
            <a:lvl9pPr marL="3886200" indent="-228600" eaLnBrk="0" fontAlgn="base" hangingPunct="0">
              <a:spcBef>
                <a:spcPct val="0"/>
              </a:spcBef>
              <a:spcAft>
                <a:spcPct val="0"/>
              </a:spcAft>
              <a:defRPr sz="4400">
                <a:solidFill>
                  <a:schemeClr val="accent2"/>
                </a:solidFill>
                <a:latin typeface="Arial" charset="0"/>
                <a:ea typeface="ＭＳ Ｐゴシック" charset="-128"/>
              </a:defRPr>
            </a:lvl9pPr>
          </a:lstStyle>
          <a:p>
            <a:pPr algn="ctr">
              <a:defRPr/>
            </a:pPr>
            <a:endParaRPr lang="en-US" altLang="en-US" dirty="0" smtClean="0">
              <a:solidFill>
                <a:srgbClr val="000000"/>
              </a:solidFill>
            </a:endParaRPr>
          </a:p>
          <a:p>
            <a:pPr algn="ctr">
              <a:defRPr/>
            </a:pPr>
            <a:r>
              <a:rPr lang="en-US" altLang="en-US" sz="3600" b="1" dirty="0" smtClean="0">
                <a:solidFill>
                  <a:srgbClr val="000000"/>
                </a:solidFill>
              </a:rPr>
              <a:t>In latency, the virus hibernates. This allows life-long persistence of the virus.</a:t>
            </a:r>
          </a:p>
          <a:p>
            <a:pPr algn="ctr">
              <a:defRPr/>
            </a:pPr>
            <a:endParaRPr lang="en-US" altLang="en-US" sz="3600" b="1" dirty="0" smtClean="0">
              <a:solidFill>
                <a:srgbClr val="000000"/>
              </a:solidFill>
            </a:endParaRPr>
          </a:p>
          <a:p>
            <a:pPr algn="ctr">
              <a:defRPr/>
            </a:pPr>
            <a:r>
              <a:rPr lang="en-US" altLang="en-US" sz="3600" b="1" dirty="0" smtClean="0">
                <a:solidFill>
                  <a:srgbClr val="000000"/>
                </a:solidFill>
              </a:rPr>
              <a:t>The removal of the latent virus is a significant challenge.</a:t>
            </a:r>
          </a:p>
          <a:p>
            <a:pPr algn="ctr">
              <a:defRPr/>
            </a:pPr>
            <a:endParaRPr lang="en-US" altLang="en-US" dirty="0" smtClean="0">
              <a:solidFill>
                <a:srgbClr val="000000"/>
              </a:solidFill>
            </a:endParaRPr>
          </a:p>
        </p:txBody>
      </p:sp>
    </p:spTree>
    <p:extLst>
      <p:ext uri="{BB962C8B-B14F-4D97-AF65-F5344CB8AC3E}">
        <p14:creationId xmlns:p14="http://schemas.microsoft.com/office/powerpoint/2010/main" val="1112705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776287" y="1114425"/>
            <a:ext cx="7696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algn="ctr">
              <a:spcBef>
                <a:spcPct val="0"/>
              </a:spcBef>
              <a:buFontTx/>
              <a:buNone/>
            </a:pPr>
            <a:r>
              <a:rPr lang="en-US" altLang="en-US" b="1" dirty="0">
                <a:solidFill>
                  <a:srgbClr val="800000"/>
                </a:solidFill>
                <a:latin typeface="Arial" charset="0"/>
              </a:rPr>
              <a:t>Sterilizing </a:t>
            </a:r>
            <a:r>
              <a:rPr lang="en-US" altLang="en-US" b="1" dirty="0" smtClean="0">
                <a:solidFill>
                  <a:srgbClr val="800000"/>
                </a:solidFill>
                <a:latin typeface="Arial" charset="0"/>
              </a:rPr>
              <a:t>cure - </a:t>
            </a:r>
            <a:r>
              <a:rPr lang="en-US" altLang="en-US" b="1" dirty="0">
                <a:solidFill>
                  <a:srgbClr val="800000"/>
                </a:solidFill>
                <a:latin typeface="Arial" charset="0"/>
              </a:rPr>
              <a:t>all virus has been eliminated from the body-</a:t>
            </a:r>
          </a:p>
          <a:p>
            <a:pPr algn="ctr">
              <a:spcBef>
                <a:spcPct val="0"/>
              </a:spcBef>
              <a:buFontTx/>
              <a:buNone/>
            </a:pPr>
            <a:r>
              <a:rPr lang="en-US" altLang="en-US" b="1" dirty="0">
                <a:solidFill>
                  <a:srgbClr val="800000"/>
                </a:solidFill>
                <a:latin typeface="Arial" charset="0"/>
              </a:rPr>
              <a:t> the Berlin Patient.</a:t>
            </a:r>
          </a:p>
          <a:p>
            <a:pPr algn="ctr">
              <a:spcBef>
                <a:spcPct val="0"/>
              </a:spcBef>
              <a:buFontTx/>
              <a:buNone/>
            </a:pPr>
            <a:endParaRPr lang="en-US" altLang="en-US" b="1" dirty="0">
              <a:solidFill>
                <a:srgbClr val="800000"/>
              </a:solidFill>
              <a:latin typeface="Arial" charset="0"/>
            </a:endParaRPr>
          </a:p>
          <a:p>
            <a:pPr algn="ctr">
              <a:spcBef>
                <a:spcPct val="0"/>
              </a:spcBef>
              <a:buFontTx/>
              <a:buNone/>
            </a:pPr>
            <a:r>
              <a:rPr lang="en-US" altLang="en-US" b="1" dirty="0" smtClean="0">
                <a:solidFill>
                  <a:srgbClr val="000090"/>
                </a:solidFill>
                <a:latin typeface="Arial" charset="0"/>
              </a:rPr>
              <a:t>Remission/control or F</a:t>
            </a:r>
            <a:r>
              <a:rPr lang="en-US" altLang="en-US" b="1" dirty="0" smtClean="0">
                <a:solidFill>
                  <a:srgbClr val="000090"/>
                </a:solidFill>
                <a:latin typeface="Arial" charset="0"/>
              </a:rPr>
              <a:t>unctional cure - </a:t>
            </a:r>
            <a:r>
              <a:rPr lang="en-US" altLang="en-US" b="1" dirty="0">
                <a:solidFill>
                  <a:srgbClr val="000090"/>
                </a:solidFill>
                <a:latin typeface="Arial" charset="0"/>
              </a:rPr>
              <a:t>virus remains but doesn’t rebound after antiviral cocktails are removed-</a:t>
            </a:r>
          </a:p>
          <a:p>
            <a:pPr algn="ctr">
              <a:spcBef>
                <a:spcPct val="0"/>
              </a:spcBef>
              <a:buFontTx/>
              <a:buNone/>
            </a:pPr>
            <a:r>
              <a:rPr lang="en-US" altLang="en-US" b="1" dirty="0">
                <a:solidFill>
                  <a:srgbClr val="000090"/>
                </a:solidFill>
                <a:latin typeface="Arial" charset="0"/>
              </a:rPr>
              <a:t>Visconti </a:t>
            </a:r>
            <a:r>
              <a:rPr lang="en-US" altLang="en-US" b="1" dirty="0" smtClean="0">
                <a:solidFill>
                  <a:srgbClr val="000090"/>
                </a:solidFill>
                <a:latin typeface="Arial" charset="0"/>
              </a:rPr>
              <a:t>subjects</a:t>
            </a:r>
          </a:p>
          <a:p>
            <a:pPr algn="ctr">
              <a:spcBef>
                <a:spcPct val="0"/>
              </a:spcBef>
              <a:buFontTx/>
              <a:buNone/>
            </a:pPr>
            <a:r>
              <a:rPr lang="en-US" altLang="en-US" b="1" dirty="0" smtClean="0">
                <a:solidFill>
                  <a:srgbClr val="000090"/>
                </a:solidFill>
                <a:latin typeface="Arial" charset="0"/>
              </a:rPr>
              <a:t>French Teenager</a:t>
            </a:r>
            <a:endParaRPr lang="en-US" altLang="en-US" b="1" dirty="0">
              <a:solidFill>
                <a:srgbClr val="000090"/>
              </a:solidFill>
              <a:latin typeface="Arial" charset="0"/>
            </a:endParaRPr>
          </a:p>
        </p:txBody>
      </p:sp>
      <p:pic>
        <p:nvPicPr>
          <p:cNvPr id="3" name="Content Placeholder 2" descr="Timothy Brown.tiff"/>
          <p:cNvPicPr>
            <a:picLocks noChangeAspect="1"/>
          </p:cNvPicPr>
          <p:nvPr/>
        </p:nvPicPr>
        <p:blipFill>
          <a:blip r:embed="rId2">
            <a:extLst>
              <a:ext uri="{28A0092B-C50C-407E-A947-70E740481C1C}">
                <a14:useLocalDpi xmlns:a14="http://schemas.microsoft.com/office/drawing/2010/main" val="0"/>
              </a:ext>
            </a:extLst>
          </a:blip>
          <a:srcRect l="4164" r="4164"/>
          <a:stretch>
            <a:fillRect/>
          </a:stretch>
        </p:blipFill>
        <p:spPr>
          <a:xfrm>
            <a:off x="557212" y="1319182"/>
            <a:ext cx="7772400" cy="4114800"/>
          </a:xfrm>
          <a:prstGeom prst="rect">
            <a:avLst/>
          </a:prstGeom>
        </p:spPr>
      </p:pic>
    </p:spTree>
    <p:extLst>
      <p:ext uri="{BB962C8B-B14F-4D97-AF65-F5344CB8AC3E}">
        <p14:creationId xmlns:p14="http://schemas.microsoft.com/office/powerpoint/2010/main" val="49267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2"/>
          <p:cNvSpPr txBox="1">
            <a:spLocks noChangeArrowheads="1"/>
          </p:cNvSpPr>
          <p:nvPr/>
        </p:nvSpPr>
        <p:spPr bwMode="auto">
          <a:xfrm>
            <a:off x="1219200" y="3276600"/>
            <a:ext cx="6572250" cy="3124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232" tIns="45619" rIns="91232" bIns="45619">
            <a:spAutoFit/>
          </a:bodyPr>
          <a:lstStyle>
            <a:lvl1pPr marL="342900" indent="-342900">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a:spcBef>
                <a:spcPct val="0"/>
              </a:spcBef>
              <a:spcAft>
                <a:spcPts val="600"/>
              </a:spcAft>
            </a:pPr>
            <a:r>
              <a:rPr lang="en-US" altLang="en-US" sz="2400" b="1">
                <a:solidFill>
                  <a:srgbClr val="000000"/>
                </a:solidFill>
                <a:latin typeface="Helvetica" charset="0"/>
                <a:ea typeface="MS PGothic" charset="-128"/>
                <a:cs typeface="MS PGothic" charset="-128"/>
              </a:rPr>
              <a:t>20 adults (and one child) who started therapy early (but not in “hyperacute” stage), remained on therapy for years, and had no rebound after stopping therapy</a:t>
            </a:r>
          </a:p>
          <a:p>
            <a:pPr>
              <a:spcBef>
                <a:spcPct val="0"/>
              </a:spcBef>
              <a:spcAft>
                <a:spcPts val="600"/>
              </a:spcAft>
            </a:pPr>
            <a:r>
              <a:rPr lang="en-US" altLang="en-US" sz="2400" b="1">
                <a:solidFill>
                  <a:srgbClr val="000000"/>
                </a:solidFill>
                <a:latin typeface="Helvetica" charset="0"/>
                <a:ea typeface="MS PGothic" charset="-128"/>
                <a:cs typeface="MS PGothic" charset="-128"/>
              </a:rPr>
              <a:t>Virus still remains detectable in blood but under control-even in absence of ART- functional cure?</a:t>
            </a:r>
            <a:endParaRPr lang="en-US" altLang="en-US" sz="2000" b="1">
              <a:solidFill>
                <a:srgbClr val="000000"/>
              </a:solidFill>
              <a:latin typeface="Helvetica" charset="0"/>
              <a:ea typeface="MS PGothic" charset="-128"/>
              <a:cs typeface="MS PGothic" charset="-128"/>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l="9196" t="15121" r="8609" b="37215"/>
          <a:stretch>
            <a:fillRect/>
          </a:stretch>
        </p:blipFill>
        <p:spPr bwMode="auto">
          <a:xfrm>
            <a:off x="304800" y="533400"/>
            <a:ext cx="5486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http://jovemsoropositivo.files.wordpress.com/2012/08/asier-saecc81z-ciriocc81n.jpg?w=300&amp;h=2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723900"/>
            <a:ext cx="2857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23256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736918" y="2141061"/>
            <a:ext cx="8035925" cy="2708434"/>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spAutoFit/>
          </a:bodyPr>
          <a:lstStyle/>
          <a:p>
            <a:pPr algn="ctr">
              <a:defRPr/>
            </a:pPr>
            <a:endParaRPr lang="en-US" sz="3400" b="1" dirty="0" smtClean="0">
              <a:solidFill>
                <a:schemeClr val="dk1"/>
              </a:solidFill>
              <a:ea typeface="Arial" charset="0"/>
              <a:cs typeface="Arial" charset="0"/>
            </a:endParaRPr>
          </a:p>
          <a:p>
            <a:pPr algn="ctr">
              <a:defRPr/>
            </a:pPr>
            <a:r>
              <a:rPr lang="en-US" sz="3400" b="1" dirty="0">
                <a:solidFill>
                  <a:schemeClr val="dk1"/>
                </a:solidFill>
                <a:ea typeface="Arial" charset="0"/>
                <a:cs typeface="Arial" charset="0"/>
              </a:rPr>
              <a:t>S</a:t>
            </a:r>
            <a:r>
              <a:rPr lang="en-US" sz="3400" b="1" dirty="0" smtClean="0">
                <a:solidFill>
                  <a:schemeClr val="dk1"/>
                </a:solidFill>
                <a:ea typeface="Arial" charset="0"/>
                <a:cs typeface="Arial" charset="0"/>
              </a:rPr>
              <a:t>trategies </a:t>
            </a:r>
            <a:r>
              <a:rPr lang="en-US" sz="3400" b="1" dirty="0">
                <a:solidFill>
                  <a:schemeClr val="dk1"/>
                </a:solidFill>
                <a:ea typeface="Arial" charset="0"/>
                <a:cs typeface="Arial" charset="0"/>
              </a:rPr>
              <a:t>that keep the virus in hibernation </a:t>
            </a:r>
            <a:r>
              <a:rPr lang="en-US" sz="3400" b="1" dirty="0" smtClean="0">
                <a:solidFill>
                  <a:schemeClr val="dk1"/>
                </a:solidFill>
                <a:ea typeface="Arial" charset="0"/>
                <a:cs typeface="Arial" charset="0"/>
              </a:rPr>
              <a:t>“block-and-lock” </a:t>
            </a:r>
            <a:r>
              <a:rPr lang="en-US" sz="3400" b="1" dirty="0">
                <a:solidFill>
                  <a:schemeClr val="dk1"/>
                </a:solidFill>
                <a:ea typeface="Arial" charset="0"/>
                <a:cs typeface="Arial" charset="0"/>
              </a:rPr>
              <a:t>need to be explored.</a:t>
            </a:r>
          </a:p>
          <a:p>
            <a:pPr marL="342900" indent="-342900">
              <a:buFont typeface="Arial"/>
              <a:buChar char="•"/>
              <a:defRPr/>
            </a:pPr>
            <a:endParaRPr lang="en-US" sz="3400" b="1" dirty="0">
              <a:solidFill>
                <a:schemeClr val="dk1"/>
              </a:solidFill>
            </a:endParaRPr>
          </a:p>
        </p:txBody>
      </p:sp>
    </p:spTree>
    <p:extLst>
      <p:ext uri="{BB962C8B-B14F-4D97-AF65-F5344CB8AC3E}">
        <p14:creationId xmlns:p14="http://schemas.microsoft.com/office/powerpoint/2010/main" val="125832949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0" y="891754"/>
            <a:ext cx="9144000" cy="0"/>
          </a:xfrm>
          <a:prstGeom prst="line">
            <a:avLst/>
          </a:prstGeom>
          <a:ln w="38100" cmpd="dbl">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0" y="6835213"/>
            <a:ext cx="9142413" cy="0"/>
          </a:xfrm>
          <a:prstGeom prst="line">
            <a:avLst/>
          </a:prstGeom>
          <a:ln w="57150" cmpd="sng">
            <a:solidFill>
              <a:srgbClr val="1F497D"/>
            </a:solidFill>
          </a:ln>
        </p:spPr>
        <p:style>
          <a:lnRef idx="2">
            <a:schemeClr val="accent1"/>
          </a:lnRef>
          <a:fillRef idx="0">
            <a:schemeClr val="accent1"/>
          </a:fillRef>
          <a:effectRef idx="1">
            <a:schemeClr val="accent1"/>
          </a:effectRef>
          <a:fontRef idx="minor">
            <a:schemeClr val="tx1"/>
          </a:fontRef>
        </p:style>
      </p:cxnSp>
      <p:sp>
        <p:nvSpPr>
          <p:cNvPr id="16398" name="AutoShape 20"/>
          <p:cNvSpPr>
            <a:spLocks noChangeArrowheads="1"/>
          </p:cNvSpPr>
          <p:nvPr/>
        </p:nvSpPr>
        <p:spPr bwMode="auto">
          <a:xfrm>
            <a:off x="1556266" y="2092943"/>
            <a:ext cx="406009" cy="568412"/>
          </a:xfrm>
          <a:prstGeom prst="downArrow">
            <a:avLst>
              <a:gd name="adj1" fmla="val 50000"/>
              <a:gd name="adj2" fmla="val 35000"/>
            </a:avLst>
          </a:prstGeom>
          <a:solidFill>
            <a:schemeClr val="tx2"/>
          </a:solidFill>
          <a:ln w="9525">
            <a:solidFill>
              <a:srgbClr val="4F81BD"/>
            </a:solidFill>
            <a:miter lim="800000"/>
            <a:headEnd/>
            <a:tailEnd/>
          </a:ln>
        </p:spPr>
        <p:txBody>
          <a:bodyPr wrap="none" anchor="ctr">
            <a:prstTxWarp prst="textNoShape">
              <a:avLst/>
            </a:prstTxWarp>
          </a:bodyPr>
          <a:lstStyle/>
          <a:p>
            <a:pPr eaLnBrk="0" hangingPunct="0"/>
            <a:endParaRPr lang="en-US"/>
          </a:p>
        </p:txBody>
      </p:sp>
      <p:sp>
        <p:nvSpPr>
          <p:cNvPr id="16399" name="AutoShape 21"/>
          <p:cNvSpPr>
            <a:spLocks noChangeArrowheads="1"/>
          </p:cNvSpPr>
          <p:nvPr/>
        </p:nvSpPr>
        <p:spPr bwMode="auto">
          <a:xfrm>
            <a:off x="4709596" y="2092943"/>
            <a:ext cx="406009" cy="568412"/>
          </a:xfrm>
          <a:prstGeom prst="downArrow">
            <a:avLst>
              <a:gd name="adj1" fmla="val 50000"/>
              <a:gd name="adj2" fmla="val 35000"/>
            </a:avLst>
          </a:prstGeom>
          <a:solidFill>
            <a:schemeClr val="tx2"/>
          </a:solidFill>
          <a:ln w="9525">
            <a:solidFill>
              <a:srgbClr val="4F81BD"/>
            </a:solidFill>
            <a:miter lim="800000"/>
            <a:headEnd/>
            <a:tailEnd/>
          </a:ln>
        </p:spPr>
        <p:txBody>
          <a:bodyPr wrap="none" anchor="ctr">
            <a:prstTxWarp prst="textNoShape">
              <a:avLst/>
            </a:prstTxWarp>
          </a:bodyPr>
          <a:lstStyle/>
          <a:p>
            <a:pPr eaLnBrk="0" hangingPunct="0"/>
            <a:endParaRPr lang="en-US"/>
          </a:p>
        </p:txBody>
      </p:sp>
      <p:sp>
        <p:nvSpPr>
          <p:cNvPr id="16400" name="AutoShape 22"/>
          <p:cNvSpPr>
            <a:spLocks noChangeArrowheads="1"/>
          </p:cNvSpPr>
          <p:nvPr/>
        </p:nvSpPr>
        <p:spPr bwMode="auto">
          <a:xfrm>
            <a:off x="7534743" y="2092943"/>
            <a:ext cx="406009" cy="568412"/>
          </a:xfrm>
          <a:prstGeom prst="downArrow">
            <a:avLst>
              <a:gd name="adj1" fmla="val 50000"/>
              <a:gd name="adj2" fmla="val 35000"/>
            </a:avLst>
          </a:prstGeom>
          <a:solidFill>
            <a:schemeClr val="tx2"/>
          </a:solidFill>
          <a:ln w="9525">
            <a:solidFill>
              <a:srgbClr val="4F81BD"/>
            </a:solidFill>
            <a:miter lim="800000"/>
            <a:headEnd/>
            <a:tailEnd/>
          </a:ln>
        </p:spPr>
        <p:txBody>
          <a:bodyPr wrap="none" anchor="ctr">
            <a:prstTxWarp prst="textNoShape">
              <a:avLst/>
            </a:prstTxWarp>
          </a:bodyPr>
          <a:lstStyle/>
          <a:p>
            <a:pPr eaLnBrk="0" hangingPunct="0"/>
            <a:endParaRPr lang="en-US"/>
          </a:p>
        </p:txBody>
      </p:sp>
      <p:sp>
        <p:nvSpPr>
          <p:cNvPr id="16408" name="Text Box 6"/>
          <p:cNvSpPr txBox="1">
            <a:spLocks noChangeArrowheads="1"/>
          </p:cNvSpPr>
          <p:nvPr/>
        </p:nvSpPr>
        <p:spPr bwMode="auto">
          <a:xfrm>
            <a:off x="2931617" y="1073460"/>
            <a:ext cx="3410473" cy="830997"/>
          </a:xfrm>
          <a:prstGeom prst="rect">
            <a:avLst/>
          </a:prstGeom>
          <a:noFill/>
          <a:ln w="9525">
            <a:noFill/>
            <a:miter lim="800000"/>
            <a:headEnd/>
            <a:tailEnd/>
          </a:ln>
        </p:spPr>
        <p:txBody>
          <a:bodyPr>
            <a:prstTxWarp prst="textNoShape">
              <a:avLst/>
            </a:prstTxWarp>
            <a:spAutoFit/>
          </a:bodyPr>
          <a:lstStyle/>
          <a:p>
            <a:pPr algn="ctr" eaLnBrk="0" hangingPunct="0"/>
            <a:r>
              <a:rPr lang="en-US" sz="1600" dirty="0"/>
              <a:t>Antiretroviral </a:t>
            </a:r>
            <a:r>
              <a:rPr lang="en-US" sz="1600" dirty="0" smtClean="0"/>
              <a:t>therapy (ART</a:t>
            </a:r>
            <a:r>
              <a:rPr lang="en-US" sz="1600" dirty="0"/>
              <a:t>) </a:t>
            </a:r>
            <a:r>
              <a:rPr lang="en-US" sz="1600" dirty="0" smtClean="0"/>
              <a:t>is capable </a:t>
            </a:r>
            <a:r>
              <a:rPr lang="en-US" sz="1600" dirty="0"/>
              <a:t>of suppressing </a:t>
            </a:r>
            <a:r>
              <a:rPr lang="en-US" sz="1600" dirty="0" smtClean="0"/>
              <a:t>HIV to </a:t>
            </a:r>
            <a:r>
              <a:rPr lang="en-US" sz="1600" dirty="0"/>
              <a:t>undetectable levels</a:t>
            </a:r>
          </a:p>
        </p:txBody>
      </p:sp>
      <p:sp>
        <p:nvSpPr>
          <p:cNvPr id="16409" name="Rectangle 17"/>
          <p:cNvSpPr>
            <a:spLocks noChangeArrowheads="1"/>
          </p:cNvSpPr>
          <p:nvPr/>
        </p:nvSpPr>
        <p:spPr bwMode="auto">
          <a:xfrm>
            <a:off x="6690585" y="1073460"/>
            <a:ext cx="2040194" cy="830997"/>
          </a:xfrm>
          <a:prstGeom prst="rect">
            <a:avLst/>
          </a:prstGeom>
          <a:noFill/>
          <a:ln w="9525">
            <a:noFill/>
            <a:miter lim="800000"/>
            <a:headEnd/>
            <a:tailEnd/>
          </a:ln>
        </p:spPr>
        <p:txBody>
          <a:bodyPr>
            <a:prstTxWarp prst="textNoShape">
              <a:avLst/>
            </a:prstTxWarp>
            <a:spAutoFit/>
          </a:bodyPr>
          <a:lstStyle/>
          <a:p>
            <a:pPr algn="ctr" eaLnBrk="0" hangingPunct="0"/>
            <a:r>
              <a:rPr lang="en-US" sz="1600" dirty="0"/>
              <a:t>However, the virus rebounds after cessation of therapy</a:t>
            </a:r>
          </a:p>
        </p:txBody>
      </p:sp>
      <p:sp>
        <p:nvSpPr>
          <p:cNvPr id="16410" name="Text Box 19"/>
          <p:cNvSpPr txBox="1">
            <a:spLocks noChangeArrowheads="1"/>
          </p:cNvSpPr>
          <p:nvPr/>
        </p:nvSpPr>
        <p:spPr bwMode="auto">
          <a:xfrm>
            <a:off x="129200" y="1073460"/>
            <a:ext cx="2760859" cy="830997"/>
          </a:xfrm>
          <a:prstGeom prst="rect">
            <a:avLst/>
          </a:prstGeom>
          <a:noFill/>
          <a:ln w="9525">
            <a:noFill/>
            <a:miter lim="800000"/>
            <a:headEnd/>
            <a:tailEnd/>
          </a:ln>
        </p:spPr>
        <p:txBody>
          <a:bodyPr>
            <a:prstTxWarp prst="textNoShape">
              <a:avLst/>
            </a:prstTxWarp>
            <a:spAutoFit/>
          </a:bodyPr>
          <a:lstStyle/>
          <a:p>
            <a:pPr algn="ctr" eaLnBrk="0" hangingPunct="0"/>
            <a:r>
              <a:rPr lang="en-US" sz="1600" dirty="0"/>
              <a:t>HIV infection is characterized by high levels of circulating viruses in the blood </a:t>
            </a:r>
          </a:p>
        </p:txBody>
      </p:sp>
      <p:grpSp>
        <p:nvGrpSpPr>
          <p:cNvPr id="5" name="Group 4"/>
          <p:cNvGrpSpPr/>
          <p:nvPr/>
        </p:nvGrpSpPr>
        <p:grpSpPr>
          <a:xfrm>
            <a:off x="290075" y="1120837"/>
            <a:ext cx="8440703" cy="4975161"/>
            <a:chOff x="530134" y="1247836"/>
            <a:chExt cx="8050078" cy="4572147"/>
          </a:xfrm>
        </p:grpSpPr>
        <p:sp>
          <p:nvSpPr>
            <p:cNvPr id="16402" name="Line 24"/>
            <p:cNvSpPr>
              <a:spLocks noChangeShapeType="1"/>
            </p:cNvSpPr>
            <p:nvPr/>
          </p:nvSpPr>
          <p:spPr bwMode="auto">
            <a:xfrm flipH="1">
              <a:off x="2902932" y="1247836"/>
              <a:ext cx="20225" cy="4246698"/>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grpSp>
          <p:nvGrpSpPr>
            <p:cNvPr id="4" name="Group 3"/>
            <p:cNvGrpSpPr/>
            <p:nvPr/>
          </p:nvGrpSpPr>
          <p:grpSpPr>
            <a:xfrm>
              <a:off x="530134" y="2454020"/>
              <a:ext cx="8050078" cy="3365963"/>
              <a:chOff x="530134" y="2454020"/>
              <a:chExt cx="8050078" cy="3365963"/>
            </a:xfrm>
          </p:grpSpPr>
          <p:pic>
            <p:nvPicPr>
              <p:cNvPr id="16404" name="Picture 26"/>
              <p:cNvPicPr>
                <a:picLocks noChangeAspect="1" noChangeArrowheads="1"/>
              </p:cNvPicPr>
              <p:nvPr/>
            </p:nvPicPr>
            <p:blipFill>
              <a:blip r:embed="rId3"/>
              <a:srcRect/>
              <a:stretch>
                <a:fillRect/>
              </a:stretch>
            </p:blipFill>
            <p:spPr bwMode="auto">
              <a:xfrm>
                <a:off x="4163180" y="3234524"/>
                <a:ext cx="1991134" cy="1422722"/>
              </a:xfrm>
              <a:prstGeom prst="rect">
                <a:avLst/>
              </a:prstGeom>
              <a:noFill/>
              <a:ln w="9525">
                <a:noFill/>
                <a:miter lim="800000"/>
                <a:headEnd/>
                <a:tailEnd/>
              </a:ln>
            </p:spPr>
          </p:pic>
          <p:sp>
            <p:nvSpPr>
              <p:cNvPr id="16385" name="Line 2"/>
              <p:cNvSpPr>
                <a:spLocks noChangeShapeType="1"/>
              </p:cNvSpPr>
              <p:nvPr/>
            </p:nvSpPr>
            <p:spPr bwMode="auto">
              <a:xfrm flipV="1">
                <a:off x="1153641" y="5077843"/>
                <a:ext cx="7292932" cy="1692"/>
              </a:xfrm>
              <a:prstGeom prst="line">
                <a:avLst/>
              </a:prstGeom>
              <a:noFill/>
              <a:ln w="19050">
                <a:solidFill>
                  <a:srgbClr val="FF0508"/>
                </a:solidFill>
                <a:prstDash val="sysDot"/>
                <a:round/>
                <a:headEnd/>
                <a:tailEnd/>
              </a:ln>
            </p:spPr>
            <p:txBody>
              <a:bodyPr wrap="none" anchor="ctr">
                <a:prstTxWarp prst="textNoShape">
                  <a:avLst/>
                </a:prstTxWarp>
              </a:bodyPr>
              <a:lstStyle/>
              <a:p>
                <a:endParaRPr lang="en-US"/>
              </a:p>
            </p:txBody>
          </p:sp>
          <p:sp>
            <p:nvSpPr>
              <p:cNvPr id="16386" name="Text Box 3"/>
              <p:cNvSpPr txBox="1">
                <a:spLocks noChangeArrowheads="1"/>
              </p:cNvSpPr>
              <p:nvPr/>
            </p:nvSpPr>
            <p:spPr bwMode="auto">
              <a:xfrm>
                <a:off x="1221304" y="4768270"/>
                <a:ext cx="1602735" cy="327979"/>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FF0508"/>
                    </a:solidFill>
                  </a:rPr>
                  <a:t>Limit of detection</a:t>
                </a:r>
              </a:p>
            </p:txBody>
          </p:sp>
          <p:sp>
            <p:nvSpPr>
              <p:cNvPr id="16387" name="Line 4"/>
              <p:cNvSpPr>
                <a:spLocks noChangeShapeType="1"/>
              </p:cNvSpPr>
              <p:nvPr/>
            </p:nvSpPr>
            <p:spPr bwMode="auto">
              <a:xfrm>
                <a:off x="1111348" y="2628257"/>
                <a:ext cx="1691" cy="2866277"/>
              </a:xfrm>
              <a:prstGeom prst="line">
                <a:avLst/>
              </a:prstGeom>
              <a:noFill/>
              <a:ln w="38100">
                <a:solidFill>
                  <a:schemeClr val="tx1"/>
                </a:solidFill>
                <a:round/>
                <a:headEnd type="triangle" w="med" len="med"/>
                <a:tailEnd/>
              </a:ln>
            </p:spPr>
            <p:txBody>
              <a:bodyPr wrap="none" anchor="ctr">
                <a:prstTxWarp prst="textNoShape">
                  <a:avLst/>
                </a:prstTxWarp>
              </a:bodyPr>
              <a:lstStyle/>
              <a:p>
                <a:endParaRPr lang="en-US"/>
              </a:p>
            </p:txBody>
          </p:sp>
          <p:sp>
            <p:nvSpPr>
              <p:cNvPr id="16388" name="Freeform 5"/>
              <p:cNvSpPr>
                <a:spLocks/>
              </p:cNvSpPr>
              <p:nvPr/>
            </p:nvSpPr>
            <p:spPr bwMode="auto">
              <a:xfrm>
                <a:off x="1153636" y="2790661"/>
                <a:ext cx="7308157" cy="2882662"/>
              </a:xfrm>
              <a:custGeom>
                <a:avLst/>
                <a:gdLst>
                  <a:gd name="T0" fmla="*/ 0 w 4320"/>
                  <a:gd name="T1" fmla="*/ 2147483647 h 1704"/>
                  <a:gd name="T2" fmla="*/ 362902500 w 4320"/>
                  <a:gd name="T3" fmla="*/ 504031250 h 1704"/>
                  <a:gd name="T4" fmla="*/ 604837500 w 4320"/>
                  <a:gd name="T5" fmla="*/ 866933750 h 1704"/>
                  <a:gd name="T6" fmla="*/ 967740000 w 4320"/>
                  <a:gd name="T7" fmla="*/ 745966250 h 1704"/>
                  <a:gd name="T8" fmla="*/ 1209675000 w 4320"/>
                  <a:gd name="T9" fmla="*/ 866933750 h 1704"/>
                  <a:gd name="T10" fmla="*/ 1451610000 w 4320"/>
                  <a:gd name="T11" fmla="*/ 745966250 h 1704"/>
                  <a:gd name="T12" fmla="*/ 1693545000 w 4320"/>
                  <a:gd name="T13" fmla="*/ 987901250 h 1704"/>
                  <a:gd name="T14" fmla="*/ 1935480000 w 4320"/>
                  <a:gd name="T15" fmla="*/ 745966250 h 1704"/>
                  <a:gd name="T16" fmla="*/ 2147483647 w 4320"/>
                  <a:gd name="T17" fmla="*/ 866933750 h 1704"/>
                  <a:gd name="T18" fmla="*/ 2147483647 w 4320"/>
                  <a:gd name="T19" fmla="*/ 866933750 h 1704"/>
                  <a:gd name="T20" fmla="*/ 2147483647 w 4320"/>
                  <a:gd name="T21" fmla="*/ 1713706250 h 1704"/>
                  <a:gd name="T22" fmla="*/ 2147483647 w 4320"/>
                  <a:gd name="T23" fmla="*/ 2147483647 h 1704"/>
                  <a:gd name="T24" fmla="*/ 2147483647 w 4320"/>
                  <a:gd name="T25" fmla="*/ 2147483647 h 1704"/>
                  <a:gd name="T26" fmla="*/ 2147483647 w 4320"/>
                  <a:gd name="T27" fmla="*/ 2147483647 h 1704"/>
                  <a:gd name="T28" fmla="*/ 2147483647 w 4320"/>
                  <a:gd name="T29" fmla="*/ 2147483647 h 1704"/>
                  <a:gd name="T30" fmla="*/ 2147483647 w 4320"/>
                  <a:gd name="T31" fmla="*/ 2147483647 h 1704"/>
                  <a:gd name="T32" fmla="*/ 2147483647 w 4320"/>
                  <a:gd name="T33" fmla="*/ 2147483647 h 1704"/>
                  <a:gd name="T34" fmla="*/ 2147483647 w 4320"/>
                  <a:gd name="T35" fmla="*/ 2147483647 h 1704"/>
                  <a:gd name="T36" fmla="*/ 2147483647 w 4320"/>
                  <a:gd name="T37" fmla="*/ 2147483647 h 1704"/>
                  <a:gd name="T38" fmla="*/ 2147483647 w 4320"/>
                  <a:gd name="T39" fmla="*/ 624998750 h 1704"/>
                  <a:gd name="T40" fmla="*/ 2147483647 w 4320"/>
                  <a:gd name="T41" fmla="*/ 987901250 h 1704"/>
                  <a:gd name="T42" fmla="*/ 2147483647 w 4320"/>
                  <a:gd name="T43" fmla="*/ 624998750 h 1704"/>
                  <a:gd name="T44" fmla="*/ 2147483647 w 4320"/>
                  <a:gd name="T45" fmla="*/ 624998750 h 1704"/>
                  <a:gd name="T46" fmla="*/ 2147483647 w 4320"/>
                  <a:gd name="T47" fmla="*/ 504031250 h 17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0"/>
                  <a:gd name="T73" fmla="*/ 0 h 1704"/>
                  <a:gd name="T74" fmla="*/ 4320 w 4320"/>
                  <a:gd name="T75" fmla="*/ 1704 h 17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0" h="1704">
                    <a:moveTo>
                      <a:pt x="0" y="1544"/>
                    </a:moveTo>
                    <a:cubicBezTo>
                      <a:pt x="52" y="972"/>
                      <a:pt x="104" y="400"/>
                      <a:pt x="144" y="200"/>
                    </a:cubicBezTo>
                    <a:cubicBezTo>
                      <a:pt x="184" y="0"/>
                      <a:pt x="200" y="328"/>
                      <a:pt x="240" y="344"/>
                    </a:cubicBezTo>
                    <a:cubicBezTo>
                      <a:pt x="280" y="360"/>
                      <a:pt x="344" y="296"/>
                      <a:pt x="384" y="296"/>
                    </a:cubicBezTo>
                    <a:cubicBezTo>
                      <a:pt x="424" y="296"/>
                      <a:pt x="448" y="344"/>
                      <a:pt x="480" y="344"/>
                    </a:cubicBezTo>
                    <a:cubicBezTo>
                      <a:pt x="512" y="344"/>
                      <a:pt x="544" y="288"/>
                      <a:pt x="576" y="296"/>
                    </a:cubicBezTo>
                    <a:cubicBezTo>
                      <a:pt x="608" y="304"/>
                      <a:pt x="640" y="392"/>
                      <a:pt x="672" y="392"/>
                    </a:cubicBezTo>
                    <a:cubicBezTo>
                      <a:pt x="704" y="392"/>
                      <a:pt x="720" y="304"/>
                      <a:pt x="768" y="296"/>
                    </a:cubicBezTo>
                    <a:cubicBezTo>
                      <a:pt x="816" y="288"/>
                      <a:pt x="896" y="336"/>
                      <a:pt x="960" y="344"/>
                    </a:cubicBezTo>
                    <a:cubicBezTo>
                      <a:pt x="1024" y="352"/>
                      <a:pt x="1088" y="288"/>
                      <a:pt x="1152" y="344"/>
                    </a:cubicBezTo>
                    <a:cubicBezTo>
                      <a:pt x="1216" y="400"/>
                      <a:pt x="1288" y="576"/>
                      <a:pt x="1344" y="680"/>
                    </a:cubicBezTo>
                    <a:cubicBezTo>
                      <a:pt x="1400" y="784"/>
                      <a:pt x="1440" y="880"/>
                      <a:pt x="1488" y="968"/>
                    </a:cubicBezTo>
                    <a:cubicBezTo>
                      <a:pt x="1536" y="1056"/>
                      <a:pt x="1584" y="1136"/>
                      <a:pt x="1632" y="1208"/>
                    </a:cubicBezTo>
                    <a:cubicBezTo>
                      <a:pt x="1680" y="1280"/>
                      <a:pt x="1728" y="1352"/>
                      <a:pt x="1776" y="1400"/>
                    </a:cubicBezTo>
                    <a:cubicBezTo>
                      <a:pt x="1824" y="1448"/>
                      <a:pt x="1816" y="1472"/>
                      <a:pt x="1920" y="1496"/>
                    </a:cubicBezTo>
                    <a:cubicBezTo>
                      <a:pt x="2024" y="1520"/>
                      <a:pt x="2264" y="1536"/>
                      <a:pt x="2400" y="1544"/>
                    </a:cubicBezTo>
                    <a:cubicBezTo>
                      <a:pt x="2536" y="1552"/>
                      <a:pt x="2664" y="1552"/>
                      <a:pt x="2736" y="1544"/>
                    </a:cubicBezTo>
                    <a:cubicBezTo>
                      <a:pt x="2808" y="1536"/>
                      <a:pt x="2768" y="1504"/>
                      <a:pt x="2832" y="1496"/>
                    </a:cubicBezTo>
                    <a:cubicBezTo>
                      <a:pt x="2896" y="1488"/>
                      <a:pt x="3040" y="1704"/>
                      <a:pt x="3120" y="1496"/>
                    </a:cubicBezTo>
                    <a:cubicBezTo>
                      <a:pt x="3200" y="1288"/>
                      <a:pt x="3224" y="432"/>
                      <a:pt x="3312" y="248"/>
                    </a:cubicBezTo>
                    <a:cubicBezTo>
                      <a:pt x="3400" y="64"/>
                      <a:pt x="3560" y="392"/>
                      <a:pt x="3648" y="392"/>
                    </a:cubicBezTo>
                    <a:cubicBezTo>
                      <a:pt x="3736" y="392"/>
                      <a:pt x="3776" y="272"/>
                      <a:pt x="3840" y="248"/>
                    </a:cubicBezTo>
                    <a:cubicBezTo>
                      <a:pt x="3904" y="224"/>
                      <a:pt x="3952" y="256"/>
                      <a:pt x="4032" y="248"/>
                    </a:cubicBezTo>
                    <a:cubicBezTo>
                      <a:pt x="4112" y="240"/>
                      <a:pt x="4272" y="208"/>
                      <a:pt x="4320" y="200"/>
                    </a:cubicBezTo>
                  </a:path>
                </a:pathLst>
              </a:custGeom>
              <a:noFill/>
              <a:ln w="38100">
                <a:solidFill>
                  <a:srgbClr val="FF0208"/>
                </a:solidFill>
                <a:round/>
                <a:headEnd/>
                <a:tailEnd/>
              </a:ln>
            </p:spPr>
            <p:txBody>
              <a:bodyPr wrap="none" anchor="ctr">
                <a:prstTxWarp prst="textNoShape">
                  <a:avLst/>
                </a:prstTxWarp>
              </a:bodyPr>
              <a:lstStyle/>
              <a:p>
                <a:pPr eaLnBrk="0" hangingPunct="0"/>
                <a:endParaRPr lang="en-US"/>
              </a:p>
            </p:txBody>
          </p:sp>
          <p:sp>
            <p:nvSpPr>
              <p:cNvPr id="16389" name="Text Box 9"/>
              <p:cNvSpPr txBox="1">
                <a:spLocks noChangeArrowheads="1"/>
              </p:cNvSpPr>
              <p:nvPr/>
            </p:nvSpPr>
            <p:spPr bwMode="auto">
              <a:xfrm rot="16200000">
                <a:off x="-101546" y="3866205"/>
                <a:ext cx="1644954" cy="381593"/>
              </a:xfrm>
              <a:prstGeom prst="rect">
                <a:avLst/>
              </a:prstGeom>
              <a:noFill/>
              <a:ln w="9525">
                <a:noFill/>
                <a:miter lim="800000"/>
                <a:headEnd/>
                <a:tailEnd/>
              </a:ln>
            </p:spPr>
            <p:txBody>
              <a:bodyPr wrap="none">
                <a:prstTxWarp prst="textNoShape">
                  <a:avLst/>
                </a:prstTxWarp>
                <a:spAutoFit/>
              </a:bodyPr>
              <a:lstStyle/>
              <a:p>
                <a:pPr eaLnBrk="0" hangingPunct="0"/>
                <a:r>
                  <a:rPr lang="en-US" sz="2000" dirty="0"/>
                  <a:t>Circulating virus</a:t>
                </a:r>
              </a:p>
            </p:txBody>
          </p:sp>
          <p:sp>
            <p:nvSpPr>
              <p:cNvPr id="16390" name="Text Box 10"/>
              <p:cNvSpPr txBox="1">
                <a:spLocks noChangeArrowheads="1"/>
              </p:cNvSpPr>
              <p:nvPr/>
            </p:nvSpPr>
            <p:spPr bwMode="auto">
              <a:xfrm>
                <a:off x="4479927" y="5464250"/>
                <a:ext cx="668566" cy="355733"/>
              </a:xfrm>
              <a:prstGeom prst="rect">
                <a:avLst/>
              </a:prstGeom>
              <a:noFill/>
              <a:ln w="9525">
                <a:noFill/>
                <a:miter lim="800000"/>
                <a:headEnd/>
                <a:tailEnd/>
              </a:ln>
            </p:spPr>
            <p:txBody>
              <a:bodyPr wrap="none">
                <a:prstTxWarp prst="textNoShape">
                  <a:avLst/>
                </a:prstTxWarp>
                <a:spAutoFit/>
              </a:bodyPr>
              <a:lstStyle/>
              <a:p>
                <a:pPr eaLnBrk="0" hangingPunct="0"/>
                <a:r>
                  <a:rPr lang="en-US" sz="2000" dirty="0"/>
                  <a:t>Time</a:t>
                </a:r>
              </a:p>
            </p:txBody>
          </p:sp>
          <p:sp>
            <p:nvSpPr>
              <p:cNvPr id="16392" name="Rectangle 12"/>
              <p:cNvSpPr>
                <a:spLocks noChangeArrowheads="1"/>
              </p:cNvSpPr>
              <p:nvPr/>
            </p:nvSpPr>
            <p:spPr bwMode="auto">
              <a:xfrm>
                <a:off x="3926338" y="5091377"/>
                <a:ext cx="2642440" cy="4466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a:p>
            </p:txBody>
          </p:sp>
          <p:sp>
            <p:nvSpPr>
              <p:cNvPr id="16393" name="Text Box 13"/>
              <p:cNvSpPr txBox="1">
                <a:spLocks noChangeArrowheads="1"/>
              </p:cNvSpPr>
              <p:nvPr/>
            </p:nvSpPr>
            <p:spPr bwMode="auto">
              <a:xfrm>
                <a:off x="2902932" y="2454020"/>
                <a:ext cx="702422" cy="327979"/>
              </a:xfrm>
              <a:prstGeom prst="rect">
                <a:avLst/>
              </a:prstGeom>
              <a:noFill/>
              <a:ln w="9525">
                <a:noFill/>
                <a:miter lim="800000"/>
                <a:headEnd/>
                <a:tailEnd/>
              </a:ln>
            </p:spPr>
            <p:txBody>
              <a:bodyPr wrap="none">
                <a:prstTxWarp prst="textNoShape">
                  <a:avLst/>
                </a:prstTxWarp>
                <a:spAutoFit/>
              </a:bodyPr>
              <a:lstStyle/>
              <a:p>
                <a:pPr eaLnBrk="0" hangingPunct="0"/>
                <a:r>
                  <a:rPr lang="en-US" sz="1400" b="1" dirty="0"/>
                  <a:t>START</a:t>
                </a:r>
              </a:p>
            </p:txBody>
          </p:sp>
          <p:sp>
            <p:nvSpPr>
              <p:cNvPr id="16394" name="Text Box 14"/>
              <p:cNvSpPr txBox="1">
                <a:spLocks noChangeArrowheads="1"/>
              </p:cNvSpPr>
              <p:nvPr/>
            </p:nvSpPr>
            <p:spPr bwMode="auto">
              <a:xfrm>
                <a:off x="5826125" y="2454020"/>
                <a:ext cx="613153" cy="327979"/>
              </a:xfrm>
              <a:prstGeom prst="rect">
                <a:avLst/>
              </a:prstGeom>
              <a:noFill/>
              <a:ln w="9525">
                <a:noFill/>
                <a:miter lim="800000"/>
                <a:headEnd/>
                <a:tailEnd/>
              </a:ln>
            </p:spPr>
            <p:txBody>
              <a:bodyPr wrap="none">
                <a:prstTxWarp prst="textNoShape">
                  <a:avLst/>
                </a:prstTxWarp>
                <a:spAutoFit/>
              </a:bodyPr>
              <a:lstStyle/>
              <a:p>
                <a:pPr eaLnBrk="0" hangingPunct="0"/>
                <a:r>
                  <a:rPr lang="en-US" sz="1400" b="1"/>
                  <a:t>STOP</a:t>
                </a:r>
              </a:p>
            </p:txBody>
          </p:sp>
          <p:sp>
            <p:nvSpPr>
              <p:cNvPr id="16395" name="AutoShape 15"/>
              <p:cNvSpPr>
                <a:spLocks noChangeArrowheads="1"/>
              </p:cNvSpPr>
              <p:nvPr/>
            </p:nvSpPr>
            <p:spPr bwMode="auto">
              <a:xfrm>
                <a:off x="2937843" y="2701010"/>
                <a:ext cx="3448101" cy="624238"/>
              </a:xfrm>
              <a:prstGeom prst="rightArrow">
                <a:avLst>
                  <a:gd name="adj1" fmla="val 50000"/>
                  <a:gd name="adj2" fmla="val 68404"/>
                </a:avLst>
              </a:prstGeom>
              <a:gradFill rotWithShape="0">
                <a:gsLst>
                  <a:gs pos="0">
                    <a:srgbClr val="00ACDC"/>
                  </a:gs>
                  <a:gs pos="100000">
                    <a:srgbClr val="CADB2B"/>
                  </a:gs>
                </a:gsLst>
                <a:lin ang="0" scaled="1"/>
              </a:gradFill>
              <a:ln w="9525">
                <a:noFill/>
                <a:miter lim="800000"/>
                <a:headEnd/>
                <a:tailEnd/>
              </a:ln>
            </p:spPr>
            <p:txBody>
              <a:bodyPr wrap="none" anchor="ctr">
                <a:prstTxWarp prst="textNoShape">
                  <a:avLst/>
                </a:prstTxWarp>
              </a:bodyPr>
              <a:lstStyle/>
              <a:p>
                <a:pPr eaLnBrk="0" hangingPunct="0"/>
                <a:endParaRPr lang="en-US"/>
              </a:p>
            </p:txBody>
          </p:sp>
          <p:sp>
            <p:nvSpPr>
              <p:cNvPr id="16396" name="Text Box 16"/>
              <p:cNvSpPr txBox="1">
                <a:spLocks noChangeArrowheads="1"/>
              </p:cNvSpPr>
              <p:nvPr/>
            </p:nvSpPr>
            <p:spPr bwMode="auto">
              <a:xfrm>
                <a:off x="4340805" y="2809271"/>
                <a:ext cx="636522" cy="426373"/>
              </a:xfrm>
              <a:prstGeom prst="rect">
                <a:avLst/>
              </a:prstGeom>
              <a:noFill/>
              <a:ln w="9525">
                <a:noFill/>
                <a:miter lim="800000"/>
                <a:headEnd/>
                <a:tailEnd/>
              </a:ln>
            </p:spPr>
            <p:txBody>
              <a:bodyPr wrap="none">
                <a:prstTxWarp prst="textNoShape">
                  <a:avLst/>
                </a:prstTxWarp>
                <a:spAutoFit/>
              </a:bodyPr>
              <a:lstStyle/>
              <a:p>
                <a:pPr eaLnBrk="0" hangingPunct="0"/>
                <a:r>
                  <a:rPr lang="en-US" sz="2000" dirty="0" smtClean="0"/>
                  <a:t>ART</a:t>
                </a:r>
                <a:endParaRPr lang="en-US" sz="2000" dirty="0"/>
              </a:p>
            </p:txBody>
          </p:sp>
          <p:grpSp>
            <p:nvGrpSpPr>
              <p:cNvPr id="12" name="Group 11"/>
              <p:cNvGrpSpPr/>
              <p:nvPr/>
            </p:nvGrpSpPr>
            <p:grpSpPr>
              <a:xfrm>
                <a:off x="4495379" y="4614324"/>
                <a:ext cx="1479616" cy="489357"/>
                <a:chOff x="4599578" y="4224820"/>
                <a:chExt cx="1388477" cy="459214"/>
              </a:xfrm>
            </p:grpSpPr>
            <p:sp>
              <p:nvSpPr>
                <p:cNvPr id="39" name="Freeform 38"/>
                <p:cNvSpPr/>
                <p:nvPr/>
              </p:nvSpPr>
              <p:spPr>
                <a:xfrm>
                  <a:off x="4599578" y="4356430"/>
                  <a:ext cx="145251" cy="314903"/>
                </a:xfrm>
                <a:custGeom>
                  <a:avLst/>
                  <a:gdLst>
                    <a:gd name="connsiteX0" fmla="*/ 0 w 787400"/>
                    <a:gd name="connsiteY0" fmla="*/ 406400 h 431800"/>
                    <a:gd name="connsiteX1" fmla="*/ 0 w 787400"/>
                    <a:gd name="connsiteY1" fmla="*/ 406400 h 431800"/>
                    <a:gd name="connsiteX2" fmla="*/ 25400 w 787400"/>
                    <a:gd name="connsiteY2" fmla="*/ 1270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06400 h 431800"/>
                    <a:gd name="connsiteX1" fmla="*/ 0 w 787400"/>
                    <a:gd name="connsiteY1" fmla="*/ 406400 h 431800"/>
                    <a:gd name="connsiteX2" fmla="*/ 38100 w 787400"/>
                    <a:gd name="connsiteY2" fmla="*/ 1524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355600 h 482600"/>
                    <a:gd name="connsiteX7" fmla="*/ 228600 w 787400"/>
                    <a:gd name="connsiteY7" fmla="*/ 431800 h 482600"/>
                    <a:gd name="connsiteX8" fmla="*/ 508000 w 787400"/>
                    <a:gd name="connsiteY8" fmla="*/ 431800 h 482600"/>
                    <a:gd name="connsiteX9" fmla="*/ 584200 w 787400"/>
                    <a:gd name="connsiteY9" fmla="*/ 228600 h 482600"/>
                    <a:gd name="connsiteX10" fmla="*/ 660400 w 787400"/>
                    <a:gd name="connsiteY10" fmla="*/ 203200 h 482600"/>
                    <a:gd name="connsiteX11" fmla="*/ 711200 w 787400"/>
                    <a:gd name="connsiteY11" fmla="*/ 355600 h 482600"/>
                    <a:gd name="connsiteX12" fmla="*/ 787400 w 787400"/>
                    <a:gd name="connsiteY12" fmla="*/ 482600 h 482600"/>
                    <a:gd name="connsiteX13" fmla="*/ 787400 w 787400"/>
                    <a:gd name="connsiteY13" fmla="*/ 482600 h 482600"/>
                    <a:gd name="connsiteX14" fmla="*/ 787400 w 787400"/>
                    <a:gd name="connsiteY14"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431800 h 482600"/>
                    <a:gd name="connsiteX7" fmla="*/ 508000 w 787400"/>
                    <a:gd name="connsiteY7" fmla="*/ 431800 h 482600"/>
                    <a:gd name="connsiteX8" fmla="*/ 584200 w 787400"/>
                    <a:gd name="connsiteY8" fmla="*/ 228600 h 482600"/>
                    <a:gd name="connsiteX9" fmla="*/ 660400 w 787400"/>
                    <a:gd name="connsiteY9" fmla="*/ 203200 h 482600"/>
                    <a:gd name="connsiteX10" fmla="*/ 711200 w 787400"/>
                    <a:gd name="connsiteY10" fmla="*/ 355600 h 482600"/>
                    <a:gd name="connsiteX11" fmla="*/ 787400 w 787400"/>
                    <a:gd name="connsiteY11" fmla="*/ 482600 h 482600"/>
                    <a:gd name="connsiteX12" fmla="*/ 787400 w 787400"/>
                    <a:gd name="connsiteY12" fmla="*/ 482600 h 482600"/>
                    <a:gd name="connsiteX13" fmla="*/ 787400 w 787400"/>
                    <a:gd name="connsiteY13"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28600 w 787400"/>
                    <a:gd name="connsiteY5" fmla="*/ 431800 h 482600"/>
                    <a:gd name="connsiteX6" fmla="*/ 508000 w 787400"/>
                    <a:gd name="connsiteY6" fmla="*/ 431800 h 482600"/>
                    <a:gd name="connsiteX7" fmla="*/ 584200 w 787400"/>
                    <a:gd name="connsiteY7" fmla="*/ 228600 h 482600"/>
                    <a:gd name="connsiteX8" fmla="*/ 660400 w 787400"/>
                    <a:gd name="connsiteY8" fmla="*/ 203200 h 482600"/>
                    <a:gd name="connsiteX9" fmla="*/ 711200 w 787400"/>
                    <a:gd name="connsiteY9" fmla="*/ 355600 h 482600"/>
                    <a:gd name="connsiteX10" fmla="*/ 787400 w 787400"/>
                    <a:gd name="connsiteY10" fmla="*/ 482600 h 482600"/>
                    <a:gd name="connsiteX11" fmla="*/ 787400 w 787400"/>
                    <a:gd name="connsiteY11" fmla="*/ 482600 h 482600"/>
                    <a:gd name="connsiteX12" fmla="*/ 787400 w 787400"/>
                    <a:gd name="connsiteY12" fmla="*/ 482600 h 482600"/>
                    <a:gd name="connsiteX0" fmla="*/ 0 w 787400"/>
                    <a:gd name="connsiteY0" fmla="*/ 462826 h 488226"/>
                    <a:gd name="connsiteX1" fmla="*/ 0 w 787400"/>
                    <a:gd name="connsiteY1" fmla="*/ 462826 h 488226"/>
                    <a:gd name="connsiteX2" fmla="*/ 38100 w 787400"/>
                    <a:gd name="connsiteY2" fmla="*/ 208826 h 488226"/>
                    <a:gd name="connsiteX3" fmla="*/ 1143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660400 w 787400"/>
                    <a:gd name="connsiteY6" fmla="*/ 208826 h 488226"/>
                    <a:gd name="connsiteX7" fmla="*/ 711200 w 787400"/>
                    <a:gd name="connsiteY7" fmla="*/ 361226 h 488226"/>
                    <a:gd name="connsiteX8" fmla="*/ 787400 w 787400"/>
                    <a:gd name="connsiteY8" fmla="*/ 488226 h 488226"/>
                    <a:gd name="connsiteX9" fmla="*/ 787400 w 787400"/>
                    <a:gd name="connsiteY9" fmla="*/ 488226 h 488226"/>
                    <a:gd name="connsiteX10" fmla="*/ 787400 w 787400"/>
                    <a:gd name="connsiteY10"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11200 w 787400"/>
                    <a:gd name="connsiteY6" fmla="*/ 361226 h 488226"/>
                    <a:gd name="connsiteX7" fmla="*/ 787400 w 787400"/>
                    <a:gd name="connsiteY7" fmla="*/ 488226 h 488226"/>
                    <a:gd name="connsiteX8" fmla="*/ 787400 w 787400"/>
                    <a:gd name="connsiteY8" fmla="*/ 488226 h 488226"/>
                    <a:gd name="connsiteX9" fmla="*/ 787400 w 787400"/>
                    <a:gd name="connsiteY9"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8" fmla="*/ 787400 w 787400"/>
                    <a:gd name="connsiteY8"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6" fmla="*/ 787400 w 787400"/>
                    <a:gd name="connsiteY6"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0" fmla="*/ 0 w 419100"/>
                    <a:gd name="connsiteY0" fmla="*/ 462826 h 488226"/>
                    <a:gd name="connsiteX1" fmla="*/ 0 w 419100"/>
                    <a:gd name="connsiteY1" fmla="*/ 462826 h 488226"/>
                    <a:gd name="connsiteX2" fmla="*/ 38100 w 419100"/>
                    <a:gd name="connsiteY2" fmla="*/ 208826 h 488226"/>
                    <a:gd name="connsiteX3" fmla="*/ 101600 w 419100"/>
                    <a:gd name="connsiteY3" fmla="*/ 5626 h 488226"/>
                    <a:gd name="connsiteX4" fmla="*/ 228600 w 419100"/>
                    <a:gd name="connsiteY4" fmla="*/ 437426 h 488226"/>
                    <a:gd name="connsiteX5" fmla="*/ 419100 w 4191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228600 w 355600"/>
                    <a:gd name="connsiteY4" fmla="*/ 437426 h 488226"/>
                    <a:gd name="connsiteX5" fmla="*/ 355600 w 3556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355600 w 3556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01600 w 266700"/>
                    <a:gd name="connsiteY3" fmla="*/ 5626 h 488226"/>
                    <a:gd name="connsiteX4" fmla="*/ 266700 w 2667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27000 w 266700"/>
                    <a:gd name="connsiteY3" fmla="*/ 5626 h 488226"/>
                    <a:gd name="connsiteX4" fmla="*/ 266700 w 266700"/>
                    <a:gd name="connsiteY4" fmla="*/ 488226 h 488226"/>
                    <a:gd name="connsiteX0" fmla="*/ 0 w 266700"/>
                    <a:gd name="connsiteY0" fmla="*/ 457236 h 482636"/>
                    <a:gd name="connsiteX1" fmla="*/ 0 w 266700"/>
                    <a:gd name="connsiteY1" fmla="*/ 457236 h 482636"/>
                    <a:gd name="connsiteX2" fmla="*/ 127000 w 266700"/>
                    <a:gd name="connsiteY2" fmla="*/ 36 h 482636"/>
                    <a:gd name="connsiteX3" fmla="*/ 266700 w 266700"/>
                    <a:gd name="connsiteY3" fmla="*/ 482636 h 482636"/>
                    <a:gd name="connsiteX0" fmla="*/ 0 w 203200"/>
                    <a:gd name="connsiteY0" fmla="*/ 457235 h 496683"/>
                    <a:gd name="connsiteX1" fmla="*/ 0 w 203200"/>
                    <a:gd name="connsiteY1" fmla="*/ 457235 h 496683"/>
                    <a:gd name="connsiteX2" fmla="*/ 127000 w 203200"/>
                    <a:gd name="connsiteY2" fmla="*/ 35 h 496683"/>
                    <a:gd name="connsiteX3" fmla="*/ 203200 w 203200"/>
                    <a:gd name="connsiteY3" fmla="*/ 496683 h 496683"/>
                    <a:gd name="connsiteX0" fmla="*/ 0 w 203200"/>
                    <a:gd name="connsiteY0" fmla="*/ 457235 h 496683"/>
                    <a:gd name="connsiteX1" fmla="*/ 0 w 203200"/>
                    <a:gd name="connsiteY1" fmla="*/ 457235 h 496683"/>
                    <a:gd name="connsiteX2" fmla="*/ 76200 w 203200"/>
                    <a:gd name="connsiteY2" fmla="*/ 35 h 496683"/>
                    <a:gd name="connsiteX3" fmla="*/ 203200 w 203200"/>
                    <a:gd name="connsiteY3" fmla="*/ 496683 h 496683"/>
                  </a:gdLst>
                  <a:ahLst/>
                  <a:cxnLst>
                    <a:cxn ang="0">
                      <a:pos x="connsiteX0" y="connsiteY0"/>
                    </a:cxn>
                    <a:cxn ang="0">
                      <a:pos x="connsiteX1" y="connsiteY1"/>
                    </a:cxn>
                    <a:cxn ang="0">
                      <a:pos x="connsiteX2" y="connsiteY2"/>
                    </a:cxn>
                    <a:cxn ang="0">
                      <a:pos x="connsiteX3" y="connsiteY3"/>
                    </a:cxn>
                  </a:cxnLst>
                  <a:rect l="l" t="t" r="r" b="b"/>
                  <a:pathLst>
                    <a:path w="203200" h="496683">
                      <a:moveTo>
                        <a:pt x="0" y="457235"/>
                      </a:moveTo>
                      <a:lnTo>
                        <a:pt x="0" y="457235"/>
                      </a:lnTo>
                      <a:cubicBezTo>
                        <a:pt x="12700" y="381035"/>
                        <a:pt x="31750" y="-4198"/>
                        <a:pt x="76200" y="35"/>
                      </a:cubicBezTo>
                      <a:cubicBezTo>
                        <a:pt x="129117" y="46602"/>
                        <a:pt x="150283" y="396141"/>
                        <a:pt x="203200" y="496683"/>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sp>
              <p:nvSpPr>
                <p:cNvPr id="40" name="Freeform 39"/>
                <p:cNvSpPr/>
                <p:nvPr/>
              </p:nvSpPr>
              <p:spPr>
                <a:xfrm>
                  <a:off x="5183779" y="4483100"/>
                  <a:ext cx="107446" cy="188233"/>
                </a:xfrm>
                <a:custGeom>
                  <a:avLst/>
                  <a:gdLst>
                    <a:gd name="connsiteX0" fmla="*/ 0 w 787400"/>
                    <a:gd name="connsiteY0" fmla="*/ 406400 h 431800"/>
                    <a:gd name="connsiteX1" fmla="*/ 0 w 787400"/>
                    <a:gd name="connsiteY1" fmla="*/ 406400 h 431800"/>
                    <a:gd name="connsiteX2" fmla="*/ 25400 w 787400"/>
                    <a:gd name="connsiteY2" fmla="*/ 1270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06400 h 431800"/>
                    <a:gd name="connsiteX1" fmla="*/ 0 w 787400"/>
                    <a:gd name="connsiteY1" fmla="*/ 406400 h 431800"/>
                    <a:gd name="connsiteX2" fmla="*/ 38100 w 787400"/>
                    <a:gd name="connsiteY2" fmla="*/ 1524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355600 h 482600"/>
                    <a:gd name="connsiteX7" fmla="*/ 228600 w 787400"/>
                    <a:gd name="connsiteY7" fmla="*/ 431800 h 482600"/>
                    <a:gd name="connsiteX8" fmla="*/ 508000 w 787400"/>
                    <a:gd name="connsiteY8" fmla="*/ 431800 h 482600"/>
                    <a:gd name="connsiteX9" fmla="*/ 584200 w 787400"/>
                    <a:gd name="connsiteY9" fmla="*/ 228600 h 482600"/>
                    <a:gd name="connsiteX10" fmla="*/ 660400 w 787400"/>
                    <a:gd name="connsiteY10" fmla="*/ 203200 h 482600"/>
                    <a:gd name="connsiteX11" fmla="*/ 711200 w 787400"/>
                    <a:gd name="connsiteY11" fmla="*/ 355600 h 482600"/>
                    <a:gd name="connsiteX12" fmla="*/ 787400 w 787400"/>
                    <a:gd name="connsiteY12" fmla="*/ 482600 h 482600"/>
                    <a:gd name="connsiteX13" fmla="*/ 787400 w 787400"/>
                    <a:gd name="connsiteY13" fmla="*/ 482600 h 482600"/>
                    <a:gd name="connsiteX14" fmla="*/ 787400 w 787400"/>
                    <a:gd name="connsiteY14"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431800 h 482600"/>
                    <a:gd name="connsiteX7" fmla="*/ 508000 w 787400"/>
                    <a:gd name="connsiteY7" fmla="*/ 431800 h 482600"/>
                    <a:gd name="connsiteX8" fmla="*/ 584200 w 787400"/>
                    <a:gd name="connsiteY8" fmla="*/ 228600 h 482600"/>
                    <a:gd name="connsiteX9" fmla="*/ 660400 w 787400"/>
                    <a:gd name="connsiteY9" fmla="*/ 203200 h 482600"/>
                    <a:gd name="connsiteX10" fmla="*/ 711200 w 787400"/>
                    <a:gd name="connsiteY10" fmla="*/ 355600 h 482600"/>
                    <a:gd name="connsiteX11" fmla="*/ 787400 w 787400"/>
                    <a:gd name="connsiteY11" fmla="*/ 482600 h 482600"/>
                    <a:gd name="connsiteX12" fmla="*/ 787400 w 787400"/>
                    <a:gd name="connsiteY12" fmla="*/ 482600 h 482600"/>
                    <a:gd name="connsiteX13" fmla="*/ 787400 w 787400"/>
                    <a:gd name="connsiteY13"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28600 w 787400"/>
                    <a:gd name="connsiteY5" fmla="*/ 431800 h 482600"/>
                    <a:gd name="connsiteX6" fmla="*/ 508000 w 787400"/>
                    <a:gd name="connsiteY6" fmla="*/ 431800 h 482600"/>
                    <a:gd name="connsiteX7" fmla="*/ 584200 w 787400"/>
                    <a:gd name="connsiteY7" fmla="*/ 228600 h 482600"/>
                    <a:gd name="connsiteX8" fmla="*/ 660400 w 787400"/>
                    <a:gd name="connsiteY8" fmla="*/ 203200 h 482600"/>
                    <a:gd name="connsiteX9" fmla="*/ 711200 w 787400"/>
                    <a:gd name="connsiteY9" fmla="*/ 355600 h 482600"/>
                    <a:gd name="connsiteX10" fmla="*/ 787400 w 787400"/>
                    <a:gd name="connsiteY10" fmla="*/ 482600 h 482600"/>
                    <a:gd name="connsiteX11" fmla="*/ 787400 w 787400"/>
                    <a:gd name="connsiteY11" fmla="*/ 482600 h 482600"/>
                    <a:gd name="connsiteX12" fmla="*/ 787400 w 787400"/>
                    <a:gd name="connsiteY12" fmla="*/ 482600 h 482600"/>
                    <a:gd name="connsiteX0" fmla="*/ 0 w 787400"/>
                    <a:gd name="connsiteY0" fmla="*/ 462826 h 488226"/>
                    <a:gd name="connsiteX1" fmla="*/ 0 w 787400"/>
                    <a:gd name="connsiteY1" fmla="*/ 462826 h 488226"/>
                    <a:gd name="connsiteX2" fmla="*/ 38100 w 787400"/>
                    <a:gd name="connsiteY2" fmla="*/ 208826 h 488226"/>
                    <a:gd name="connsiteX3" fmla="*/ 1143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660400 w 787400"/>
                    <a:gd name="connsiteY6" fmla="*/ 208826 h 488226"/>
                    <a:gd name="connsiteX7" fmla="*/ 711200 w 787400"/>
                    <a:gd name="connsiteY7" fmla="*/ 361226 h 488226"/>
                    <a:gd name="connsiteX8" fmla="*/ 787400 w 787400"/>
                    <a:gd name="connsiteY8" fmla="*/ 488226 h 488226"/>
                    <a:gd name="connsiteX9" fmla="*/ 787400 w 787400"/>
                    <a:gd name="connsiteY9" fmla="*/ 488226 h 488226"/>
                    <a:gd name="connsiteX10" fmla="*/ 787400 w 787400"/>
                    <a:gd name="connsiteY10"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11200 w 787400"/>
                    <a:gd name="connsiteY6" fmla="*/ 361226 h 488226"/>
                    <a:gd name="connsiteX7" fmla="*/ 787400 w 787400"/>
                    <a:gd name="connsiteY7" fmla="*/ 488226 h 488226"/>
                    <a:gd name="connsiteX8" fmla="*/ 787400 w 787400"/>
                    <a:gd name="connsiteY8" fmla="*/ 488226 h 488226"/>
                    <a:gd name="connsiteX9" fmla="*/ 787400 w 787400"/>
                    <a:gd name="connsiteY9"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8" fmla="*/ 787400 w 787400"/>
                    <a:gd name="connsiteY8"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6" fmla="*/ 787400 w 787400"/>
                    <a:gd name="connsiteY6"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0" fmla="*/ 0 w 419100"/>
                    <a:gd name="connsiteY0" fmla="*/ 462826 h 488226"/>
                    <a:gd name="connsiteX1" fmla="*/ 0 w 419100"/>
                    <a:gd name="connsiteY1" fmla="*/ 462826 h 488226"/>
                    <a:gd name="connsiteX2" fmla="*/ 38100 w 419100"/>
                    <a:gd name="connsiteY2" fmla="*/ 208826 h 488226"/>
                    <a:gd name="connsiteX3" fmla="*/ 101600 w 419100"/>
                    <a:gd name="connsiteY3" fmla="*/ 5626 h 488226"/>
                    <a:gd name="connsiteX4" fmla="*/ 228600 w 419100"/>
                    <a:gd name="connsiteY4" fmla="*/ 437426 h 488226"/>
                    <a:gd name="connsiteX5" fmla="*/ 419100 w 4191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228600 w 355600"/>
                    <a:gd name="connsiteY4" fmla="*/ 437426 h 488226"/>
                    <a:gd name="connsiteX5" fmla="*/ 355600 w 3556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355600 w 3556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01600 w 266700"/>
                    <a:gd name="connsiteY3" fmla="*/ 5626 h 488226"/>
                    <a:gd name="connsiteX4" fmla="*/ 266700 w 2667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27000 w 266700"/>
                    <a:gd name="connsiteY3" fmla="*/ 5626 h 488226"/>
                    <a:gd name="connsiteX4" fmla="*/ 266700 w 266700"/>
                    <a:gd name="connsiteY4" fmla="*/ 488226 h 488226"/>
                    <a:gd name="connsiteX0" fmla="*/ 0 w 266700"/>
                    <a:gd name="connsiteY0" fmla="*/ 457236 h 482636"/>
                    <a:gd name="connsiteX1" fmla="*/ 0 w 266700"/>
                    <a:gd name="connsiteY1" fmla="*/ 457236 h 482636"/>
                    <a:gd name="connsiteX2" fmla="*/ 127000 w 266700"/>
                    <a:gd name="connsiteY2" fmla="*/ 36 h 482636"/>
                    <a:gd name="connsiteX3" fmla="*/ 266700 w 266700"/>
                    <a:gd name="connsiteY3" fmla="*/ 482636 h 482636"/>
                    <a:gd name="connsiteX0" fmla="*/ 0 w 203200"/>
                    <a:gd name="connsiteY0" fmla="*/ 457235 h 496683"/>
                    <a:gd name="connsiteX1" fmla="*/ 0 w 203200"/>
                    <a:gd name="connsiteY1" fmla="*/ 457235 h 496683"/>
                    <a:gd name="connsiteX2" fmla="*/ 127000 w 203200"/>
                    <a:gd name="connsiteY2" fmla="*/ 35 h 496683"/>
                    <a:gd name="connsiteX3" fmla="*/ 203200 w 203200"/>
                    <a:gd name="connsiteY3" fmla="*/ 496683 h 496683"/>
                    <a:gd name="connsiteX0" fmla="*/ 0 w 203200"/>
                    <a:gd name="connsiteY0" fmla="*/ 457235 h 496683"/>
                    <a:gd name="connsiteX1" fmla="*/ 0 w 203200"/>
                    <a:gd name="connsiteY1" fmla="*/ 457235 h 496683"/>
                    <a:gd name="connsiteX2" fmla="*/ 76200 w 203200"/>
                    <a:gd name="connsiteY2" fmla="*/ 35 h 496683"/>
                    <a:gd name="connsiteX3" fmla="*/ 203200 w 203200"/>
                    <a:gd name="connsiteY3" fmla="*/ 496683 h 496683"/>
                  </a:gdLst>
                  <a:ahLst/>
                  <a:cxnLst>
                    <a:cxn ang="0">
                      <a:pos x="connsiteX0" y="connsiteY0"/>
                    </a:cxn>
                    <a:cxn ang="0">
                      <a:pos x="connsiteX1" y="connsiteY1"/>
                    </a:cxn>
                    <a:cxn ang="0">
                      <a:pos x="connsiteX2" y="connsiteY2"/>
                    </a:cxn>
                    <a:cxn ang="0">
                      <a:pos x="connsiteX3" y="connsiteY3"/>
                    </a:cxn>
                  </a:cxnLst>
                  <a:rect l="l" t="t" r="r" b="b"/>
                  <a:pathLst>
                    <a:path w="203200" h="496683">
                      <a:moveTo>
                        <a:pt x="0" y="457235"/>
                      </a:moveTo>
                      <a:lnTo>
                        <a:pt x="0" y="457235"/>
                      </a:lnTo>
                      <a:cubicBezTo>
                        <a:pt x="12700" y="381035"/>
                        <a:pt x="31750" y="-4198"/>
                        <a:pt x="76200" y="35"/>
                      </a:cubicBezTo>
                      <a:cubicBezTo>
                        <a:pt x="129117" y="46602"/>
                        <a:pt x="150283" y="396141"/>
                        <a:pt x="203200" y="496683"/>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sp>
              <p:nvSpPr>
                <p:cNvPr id="41" name="Freeform 40"/>
                <p:cNvSpPr/>
                <p:nvPr/>
              </p:nvSpPr>
              <p:spPr>
                <a:xfrm>
                  <a:off x="5894978" y="4224820"/>
                  <a:ext cx="93077" cy="459214"/>
                </a:xfrm>
                <a:custGeom>
                  <a:avLst/>
                  <a:gdLst>
                    <a:gd name="connsiteX0" fmla="*/ 0 w 787400"/>
                    <a:gd name="connsiteY0" fmla="*/ 406400 h 431800"/>
                    <a:gd name="connsiteX1" fmla="*/ 0 w 787400"/>
                    <a:gd name="connsiteY1" fmla="*/ 406400 h 431800"/>
                    <a:gd name="connsiteX2" fmla="*/ 25400 w 787400"/>
                    <a:gd name="connsiteY2" fmla="*/ 1270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06400 h 431800"/>
                    <a:gd name="connsiteX1" fmla="*/ 0 w 787400"/>
                    <a:gd name="connsiteY1" fmla="*/ 406400 h 431800"/>
                    <a:gd name="connsiteX2" fmla="*/ 38100 w 787400"/>
                    <a:gd name="connsiteY2" fmla="*/ 1524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355600 h 482600"/>
                    <a:gd name="connsiteX7" fmla="*/ 228600 w 787400"/>
                    <a:gd name="connsiteY7" fmla="*/ 431800 h 482600"/>
                    <a:gd name="connsiteX8" fmla="*/ 508000 w 787400"/>
                    <a:gd name="connsiteY8" fmla="*/ 431800 h 482600"/>
                    <a:gd name="connsiteX9" fmla="*/ 584200 w 787400"/>
                    <a:gd name="connsiteY9" fmla="*/ 228600 h 482600"/>
                    <a:gd name="connsiteX10" fmla="*/ 660400 w 787400"/>
                    <a:gd name="connsiteY10" fmla="*/ 203200 h 482600"/>
                    <a:gd name="connsiteX11" fmla="*/ 711200 w 787400"/>
                    <a:gd name="connsiteY11" fmla="*/ 355600 h 482600"/>
                    <a:gd name="connsiteX12" fmla="*/ 787400 w 787400"/>
                    <a:gd name="connsiteY12" fmla="*/ 482600 h 482600"/>
                    <a:gd name="connsiteX13" fmla="*/ 787400 w 787400"/>
                    <a:gd name="connsiteY13" fmla="*/ 482600 h 482600"/>
                    <a:gd name="connsiteX14" fmla="*/ 787400 w 787400"/>
                    <a:gd name="connsiteY14"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431800 h 482600"/>
                    <a:gd name="connsiteX7" fmla="*/ 508000 w 787400"/>
                    <a:gd name="connsiteY7" fmla="*/ 431800 h 482600"/>
                    <a:gd name="connsiteX8" fmla="*/ 584200 w 787400"/>
                    <a:gd name="connsiteY8" fmla="*/ 228600 h 482600"/>
                    <a:gd name="connsiteX9" fmla="*/ 660400 w 787400"/>
                    <a:gd name="connsiteY9" fmla="*/ 203200 h 482600"/>
                    <a:gd name="connsiteX10" fmla="*/ 711200 w 787400"/>
                    <a:gd name="connsiteY10" fmla="*/ 355600 h 482600"/>
                    <a:gd name="connsiteX11" fmla="*/ 787400 w 787400"/>
                    <a:gd name="connsiteY11" fmla="*/ 482600 h 482600"/>
                    <a:gd name="connsiteX12" fmla="*/ 787400 w 787400"/>
                    <a:gd name="connsiteY12" fmla="*/ 482600 h 482600"/>
                    <a:gd name="connsiteX13" fmla="*/ 787400 w 787400"/>
                    <a:gd name="connsiteY13"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28600 w 787400"/>
                    <a:gd name="connsiteY5" fmla="*/ 431800 h 482600"/>
                    <a:gd name="connsiteX6" fmla="*/ 508000 w 787400"/>
                    <a:gd name="connsiteY6" fmla="*/ 431800 h 482600"/>
                    <a:gd name="connsiteX7" fmla="*/ 584200 w 787400"/>
                    <a:gd name="connsiteY7" fmla="*/ 228600 h 482600"/>
                    <a:gd name="connsiteX8" fmla="*/ 660400 w 787400"/>
                    <a:gd name="connsiteY8" fmla="*/ 203200 h 482600"/>
                    <a:gd name="connsiteX9" fmla="*/ 711200 w 787400"/>
                    <a:gd name="connsiteY9" fmla="*/ 355600 h 482600"/>
                    <a:gd name="connsiteX10" fmla="*/ 787400 w 787400"/>
                    <a:gd name="connsiteY10" fmla="*/ 482600 h 482600"/>
                    <a:gd name="connsiteX11" fmla="*/ 787400 w 787400"/>
                    <a:gd name="connsiteY11" fmla="*/ 482600 h 482600"/>
                    <a:gd name="connsiteX12" fmla="*/ 787400 w 787400"/>
                    <a:gd name="connsiteY12" fmla="*/ 482600 h 482600"/>
                    <a:gd name="connsiteX0" fmla="*/ 0 w 787400"/>
                    <a:gd name="connsiteY0" fmla="*/ 462826 h 488226"/>
                    <a:gd name="connsiteX1" fmla="*/ 0 w 787400"/>
                    <a:gd name="connsiteY1" fmla="*/ 462826 h 488226"/>
                    <a:gd name="connsiteX2" fmla="*/ 38100 w 787400"/>
                    <a:gd name="connsiteY2" fmla="*/ 208826 h 488226"/>
                    <a:gd name="connsiteX3" fmla="*/ 1143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660400 w 787400"/>
                    <a:gd name="connsiteY6" fmla="*/ 208826 h 488226"/>
                    <a:gd name="connsiteX7" fmla="*/ 711200 w 787400"/>
                    <a:gd name="connsiteY7" fmla="*/ 361226 h 488226"/>
                    <a:gd name="connsiteX8" fmla="*/ 787400 w 787400"/>
                    <a:gd name="connsiteY8" fmla="*/ 488226 h 488226"/>
                    <a:gd name="connsiteX9" fmla="*/ 787400 w 787400"/>
                    <a:gd name="connsiteY9" fmla="*/ 488226 h 488226"/>
                    <a:gd name="connsiteX10" fmla="*/ 787400 w 787400"/>
                    <a:gd name="connsiteY10"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11200 w 787400"/>
                    <a:gd name="connsiteY6" fmla="*/ 361226 h 488226"/>
                    <a:gd name="connsiteX7" fmla="*/ 787400 w 787400"/>
                    <a:gd name="connsiteY7" fmla="*/ 488226 h 488226"/>
                    <a:gd name="connsiteX8" fmla="*/ 787400 w 787400"/>
                    <a:gd name="connsiteY8" fmla="*/ 488226 h 488226"/>
                    <a:gd name="connsiteX9" fmla="*/ 787400 w 787400"/>
                    <a:gd name="connsiteY9"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8" fmla="*/ 787400 w 787400"/>
                    <a:gd name="connsiteY8"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6" fmla="*/ 787400 w 787400"/>
                    <a:gd name="connsiteY6"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0" fmla="*/ 0 w 419100"/>
                    <a:gd name="connsiteY0" fmla="*/ 462826 h 488226"/>
                    <a:gd name="connsiteX1" fmla="*/ 0 w 419100"/>
                    <a:gd name="connsiteY1" fmla="*/ 462826 h 488226"/>
                    <a:gd name="connsiteX2" fmla="*/ 38100 w 419100"/>
                    <a:gd name="connsiteY2" fmla="*/ 208826 h 488226"/>
                    <a:gd name="connsiteX3" fmla="*/ 101600 w 419100"/>
                    <a:gd name="connsiteY3" fmla="*/ 5626 h 488226"/>
                    <a:gd name="connsiteX4" fmla="*/ 228600 w 419100"/>
                    <a:gd name="connsiteY4" fmla="*/ 437426 h 488226"/>
                    <a:gd name="connsiteX5" fmla="*/ 419100 w 4191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228600 w 355600"/>
                    <a:gd name="connsiteY4" fmla="*/ 437426 h 488226"/>
                    <a:gd name="connsiteX5" fmla="*/ 355600 w 3556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355600 w 3556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01600 w 266700"/>
                    <a:gd name="connsiteY3" fmla="*/ 5626 h 488226"/>
                    <a:gd name="connsiteX4" fmla="*/ 266700 w 2667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27000 w 266700"/>
                    <a:gd name="connsiteY3" fmla="*/ 5626 h 488226"/>
                    <a:gd name="connsiteX4" fmla="*/ 266700 w 266700"/>
                    <a:gd name="connsiteY4" fmla="*/ 488226 h 488226"/>
                    <a:gd name="connsiteX0" fmla="*/ 0 w 266700"/>
                    <a:gd name="connsiteY0" fmla="*/ 457236 h 482636"/>
                    <a:gd name="connsiteX1" fmla="*/ 0 w 266700"/>
                    <a:gd name="connsiteY1" fmla="*/ 457236 h 482636"/>
                    <a:gd name="connsiteX2" fmla="*/ 127000 w 266700"/>
                    <a:gd name="connsiteY2" fmla="*/ 36 h 482636"/>
                    <a:gd name="connsiteX3" fmla="*/ 266700 w 266700"/>
                    <a:gd name="connsiteY3" fmla="*/ 482636 h 482636"/>
                    <a:gd name="connsiteX0" fmla="*/ 0 w 203200"/>
                    <a:gd name="connsiteY0" fmla="*/ 457235 h 496683"/>
                    <a:gd name="connsiteX1" fmla="*/ 0 w 203200"/>
                    <a:gd name="connsiteY1" fmla="*/ 457235 h 496683"/>
                    <a:gd name="connsiteX2" fmla="*/ 127000 w 203200"/>
                    <a:gd name="connsiteY2" fmla="*/ 35 h 496683"/>
                    <a:gd name="connsiteX3" fmla="*/ 203200 w 203200"/>
                    <a:gd name="connsiteY3" fmla="*/ 496683 h 496683"/>
                    <a:gd name="connsiteX0" fmla="*/ 0 w 203200"/>
                    <a:gd name="connsiteY0" fmla="*/ 457235 h 496683"/>
                    <a:gd name="connsiteX1" fmla="*/ 0 w 203200"/>
                    <a:gd name="connsiteY1" fmla="*/ 457235 h 496683"/>
                    <a:gd name="connsiteX2" fmla="*/ 76200 w 203200"/>
                    <a:gd name="connsiteY2" fmla="*/ 35 h 496683"/>
                    <a:gd name="connsiteX3" fmla="*/ 203200 w 203200"/>
                    <a:gd name="connsiteY3" fmla="*/ 496683 h 496683"/>
                  </a:gdLst>
                  <a:ahLst/>
                  <a:cxnLst>
                    <a:cxn ang="0">
                      <a:pos x="connsiteX0" y="connsiteY0"/>
                    </a:cxn>
                    <a:cxn ang="0">
                      <a:pos x="connsiteX1" y="connsiteY1"/>
                    </a:cxn>
                    <a:cxn ang="0">
                      <a:pos x="connsiteX2" y="connsiteY2"/>
                    </a:cxn>
                    <a:cxn ang="0">
                      <a:pos x="connsiteX3" y="connsiteY3"/>
                    </a:cxn>
                  </a:cxnLst>
                  <a:rect l="l" t="t" r="r" b="b"/>
                  <a:pathLst>
                    <a:path w="203200" h="496683">
                      <a:moveTo>
                        <a:pt x="0" y="457235"/>
                      </a:moveTo>
                      <a:lnTo>
                        <a:pt x="0" y="457235"/>
                      </a:lnTo>
                      <a:cubicBezTo>
                        <a:pt x="12700" y="381035"/>
                        <a:pt x="31750" y="-4198"/>
                        <a:pt x="76200" y="35"/>
                      </a:cubicBezTo>
                      <a:cubicBezTo>
                        <a:pt x="129117" y="46602"/>
                        <a:pt x="150283" y="396141"/>
                        <a:pt x="203200" y="496683"/>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sp>
              <p:nvSpPr>
                <p:cNvPr id="42" name="Rectangle 17"/>
                <p:cNvSpPr>
                  <a:spLocks noChangeArrowheads="1"/>
                </p:cNvSpPr>
                <p:nvPr/>
              </p:nvSpPr>
              <p:spPr bwMode="auto">
                <a:xfrm>
                  <a:off x="5272678" y="4260855"/>
                  <a:ext cx="622300" cy="307777"/>
                </a:xfrm>
                <a:prstGeom prst="rect">
                  <a:avLst/>
                </a:prstGeom>
                <a:noFill/>
                <a:ln w="9525">
                  <a:noFill/>
                  <a:miter lim="800000"/>
                  <a:headEnd/>
                  <a:tailEnd/>
                </a:ln>
              </p:spPr>
              <p:txBody>
                <a:bodyPr wrap="square">
                  <a:prstTxWarp prst="textNoShape">
                    <a:avLst/>
                  </a:prstTxWarp>
                  <a:spAutoFit/>
                </a:bodyPr>
                <a:lstStyle/>
                <a:p>
                  <a:pPr algn="ctr" eaLnBrk="0" hangingPunct="0"/>
                  <a:r>
                    <a:rPr lang="en-US" sz="1400" dirty="0" smtClean="0"/>
                    <a:t>Blips</a:t>
                  </a:r>
                  <a:endParaRPr lang="en-US" sz="1400" dirty="0"/>
                </a:p>
              </p:txBody>
            </p:sp>
          </p:grpSp>
          <p:sp>
            <p:nvSpPr>
              <p:cNvPr id="16391" name="Line 11"/>
              <p:cNvSpPr>
                <a:spLocks noChangeShapeType="1"/>
              </p:cNvSpPr>
              <p:nvPr/>
            </p:nvSpPr>
            <p:spPr bwMode="auto">
              <a:xfrm rot="5400000">
                <a:off x="4850853" y="1766866"/>
                <a:ext cx="1692" cy="7457027"/>
              </a:xfrm>
              <a:prstGeom prst="line">
                <a:avLst/>
              </a:prstGeom>
              <a:noFill/>
              <a:ln w="38100">
                <a:solidFill>
                  <a:schemeClr val="tx1"/>
                </a:solidFill>
                <a:round/>
                <a:headEnd type="triangle" w="med" len="med"/>
                <a:tailEnd/>
              </a:ln>
            </p:spPr>
            <p:txBody>
              <a:bodyPr wrap="none" anchor="ctr">
                <a:prstTxWarp prst="textNoShape">
                  <a:avLst/>
                </a:prstTxWarp>
              </a:bodyPr>
              <a:lstStyle/>
              <a:p>
                <a:endParaRPr lang="en-US"/>
              </a:p>
            </p:txBody>
          </p:sp>
        </p:grpSp>
      </p:grpSp>
      <p:sp>
        <p:nvSpPr>
          <p:cNvPr id="16403" name="Line 25"/>
          <p:cNvSpPr>
            <a:spLocks noChangeShapeType="1"/>
          </p:cNvSpPr>
          <p:nvPr/>
        </p:nvSpPr>
        <p:spPr bwMode="auto">
          <a:xfrm flipH="1">
            <a:off x="6460510" y="1120835"/>
            <a:ext cx="0" cy="4621029"/>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sp>
        <p:nvSpPr>
          <p:cNvPr id="46" name="Rectangle 1052"/>
          <p:cNvSpPr>
            <a:spLocks noChangeArrowheads="1"/>
          </p:cNvSpPr>
          <p:nvPr/>
        </p:nvSpPr>
        <p:spPr bwMode="auto">
          <a:xfrm>
            <a:off x="6486049" y="1040062"/>
            <a:ext cx="2186763" cy="4333971"/>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8" name="TextBox 7"/>
          <p:cNvSpPr txBox="1"/>
          <p:nvPr/>
        </p:nvSpPr>
        <p:spPr>
          <a:xfrm>
            <a:off x="9779000" y="5791200"/>
            <a:ext cx="184666" cy="369332"/>
          </a:xfrm>
          <a:prstGeom prst="rect">
            <a:avLst/>
          </a:prstGeom>
          <a:noFill/>
        </p:spPr>
        <p:txBody>
          <a:bodyPr wrap="none" rtlCol="0">
            <a:spAutoFit/>
          </a:bodyPr>
          <a:lstStyle/>
          <a:p>
            <a:endParaRPr lang="en-US" dirty="0"/>
          </a:p>
        </p:txBody>
      </p:sp>
      <p:sp>
        <p:nvSpPr>
          <p:cNvPr id="43" name="Rectangle 42"/>
          <p:cNvSpPr/>
          <p:nvPr/>
        </p:nvSpPr>
        <p:spPr>
          <a:xfrm>
            <a:off x="132050" y="176342"/>
            <a:ext cx="8773193" cy="584775"/>
          </a:xfrm>
          <a:prstGeom prst="rect">
            <a:avLst/>
          </a:prstGeom>
          <a:noFill/>
        </p:spPr>
        <p:txBody>
          <a:bodyPr wrap="square">
            <a:spAutoFit/>
          </a:bodyPr>
          <a:lstStyle/>
          <a:p>
            <a:pPr algn="ctr"/>
            <a:r>
              <a:rPr lang="en-US" sz="3200" b="1" dirty="0" smtClean="0">
                <a:solidFill>
                  <a:srgbClr val="1F497D"/>
                </a:solidFill>
              </a:rPr>
              <a:t>What is exactly the “Block-and-Lock” approach?</a:t>
            </a:r>
            <a:endParaRPr lang="en-US" sz="3200" b="1" dirty="0">
              <a:solidFill>
                <a:srgbClr val="1F497D"/>
              </a:solidFill>
            </a:endParaRPr>
          </a:p>
        </p:txBody>
      </p:sp>
    </p:spTree>
    <p:extLst>
      <p:ext uri="{BB962C8B-B14F-4D97-AF65-F5344CB8AC3E}">
        <p14:creationId xmlns:p14="http://schemas.microsoft.com/office/powerpoint/2010/main" val="41832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0" y="891754"/>
            <a:ext cx="9144000" cy="0"/>
          </a:xfrm>
          <a:prstGeom prst="line">
            <a:avLst/>
          </a:prstGeom>
          <a:ln w="38100" cmpd="dbl">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0" y="6835213"/>
            <a:ext cx="9142413" cy="0"/>
          </a:xfrm>
          <a:prstGeom prst="line">
            <a:avLst/>
          </a:prstGeom>
          <a:ln w="57150" cmpd="sng">
            <a:solidFill>
              <a:srgbClr val="1F497D"/>
            </a:solidFill>
          </a:ln>
        </p:spPr>
        <p:style>
          <a:lnRef idx="2">
            <a:schemeClr val="accent1"/>
          </a:lnRef>
          <a:fillRef idx="0">
            <a:schemeClr val="accent1"/>
          </a:fillRef>
          <a:effectRef idx="1">
            <a:schemeClr val="accent1"/>
          </a:effectRef>
          <a:fontRef idx="minor">
            <a:schemeClr val="tx1"/>
          </a:fontRef>
        </p:style>
      </p:cxnSp>
      <p:sp>
        <p:nvSpPr>
          <p:cNvPr id="16398" name="AutoShape 20"/>
          <p:cNvSpPr>
            <a:spLocks noChangeArrowheads="1"/>
          </p:cNvSpPr>
          <p:nvPr/>
        </p:nvSpPr>
        <p:spPr bwMode="auto">
          <a:xfrm>
            <a:off x="1556266" y="2092943"/>
            <a:ext cx="406009" cy="568412"/>
          </a:xfrm>
          <a:prstGeom prst="downArrow">
            <a:avLst>
              <a:gd name="adj1" fmla="val 50000"/>
              <a:gd name="adj2" fmla="val 35000"/>
            </a:avLst>
          </a:prstGeom>
          <a:solidFill>
            <a:schemeClr val="tx2"/>
          </a:solidFill>
          <a:ln w="9525">
            <a:solidFill>
              <a:srgbClr val="4F81BD"/>
            </a:solidFill>
            <a:miter lim="800000"/>
            <a:headEnd/>
            <a:tailEnd/>
          </a:ln>
        </p:spPr>
        <p:txBody>
          <a:bodyPr wrap="none" anchor="ctr">
            <a:prstTxWarp prst="textNoShape">
              <a:avLst/>
            </a:prstTxWarp>
          </a:bodyPr>
          <a:lstStyle/>
          <a:p>
            <a:pPr eaLnBrk="0" hangingPunct="0"/>
            <a:endParaRPr lang="en-US"/>
          </a:p>
        </p:txBody>
      </p:sp>
      <p:sp>
        <p:nvSpPr>
          <p:cNvPr id="16399" name="AutoShape 21"/>
          <p:cNvSpPr>
            <a:spLocks noChangeArrowheads="1"/>
          </p:cNvSpPr>
          <p:nvPr/>
        </p:nvSpPr>
        <p:spPr bwMode="auto">
          <a:xfrm>
            <a:off x="4709596" y="2092943"/>
            <a:ext cx="406009" cy="568412"/>
          </a:xfrm>
          <a:prstGeom prst="downArrow">
            <a:avLst>
              <a:gd name="adj1" fmla="val 50000"/>
              <a:gd name="adj2" fmla="val 35000"/>
            </a:avLst>
          </a:prstGeom>
          <a:solidFill>
            <a:schemeClr val="tx2"/>
          </a:solidFill>
          <a:ln w="9525">
            <a:solidFill>
              <a:srgbClr val="4F81BD"/>
            </a:solidFill>
            <a:miter lim="800000"/>
            <a:headEnd/>
            <a:tailEnd/>
          </a:ln>
        </p:spPr>
        <p:txBody>
          <a:bodyPr wrap="none" anchor="ctr">
            <a:prstTxWarp prst="textNoShape">
              <a:avLst/>
            </a:prstTxWarp>
          </a:bodyPr>
          <a:lstStyle/>
          <a:p>
            <a:pPr eaLnBrk="0" hangingPunct="0"/>
            <a:endParaRPr lang="en-US"/>
          </a:p>
        </p:txBody>
      </p:sp>
      <p:sp>
        <p:nvSpPr>
          <p:cNvPr id="16400" name="AutoShape 22"/>
          <p:cNvSpPr>
            <a:spLocks noChangeArrowheads="1"/>
          </p:cNvSpPr>
          <p:nvPr/>
        </p:nvSpPr>
        <p:spPr bwMode="auto">
          <a:xfrm>
            <a:off x="7534743" y="2092943"/>
            <a:ext cx="406009" cy="568412"/>
          </a:xfrm>
          <a:prstGeom prst="downArrow">
            <a:avLst>
              <a:gd name="adj1" fmla="val 50000"/>
              <a:gd name="adj2" fmla="val 35000"/>
            </a:avLst>
          </a:prstGeom>
          <a:solidFill>
            <a:schemeClr val="tx2"/>
          </a:solidFill>
          <a:ln w="9525">
            <a:solidFill>
              <a:srgbClr val="4F81BD"/>
            </a:solidFill>
            <a:miter lim="800000"/>
            <a:headEnd/>
            <a:tailEnd/>
          </a:ln>
        </p:spPr>
        <p:txBody>
          <a:bodyPr wrap="none" anchor="ctr">
            <a:prstTxWarp prst="textNoShape">
              <a:avLst/>
            </a:prstTxWarp>
          </a:bodyPr>
          <a:lstStyle/>
          <a:p>
            <a:pPr eaLnBrk="0" hangingPunct="0"/>
            <a:endParaRPr lang="en-US"/>
          </a:p>
        </p:txBody>
      </p:sp>
      <p:sp>
        <p:nvSpPr>
          <p:cNvPr id="16408" name="Text Box 6"/>
          <p:cNvSpPr txBox="1">
            <a:spLocks noChangeArrowheads="1"/>
          </p:cNvSpPr>
          <p:nvPr/>
        </p:nvSpPr>
        <p:spPr bwMode="auto">
          <a:xfrm>
            <a:off x="2931617" y="1073460"/>
            <a:ext cx="3410473" cy="830997"/>
          </a:xfrm>
          <a:prstGeom prst="rect">
            <a:avLst/>
          </a:prstGeom>
          <a:noFill/>
          <a:ln w="9525">
            <a:noFill/>
            <a:miter lim="800000"/>
            <a:headEnd/>
            <a:tailEnd/>
          </a:ln>
        </p:spPr>
        <p:txBody>
          <a:bodyPr>
            <a:prstTxWarp prst="textNoShape">
              <a:avLst/>
            </a:prstTxWarp>
            <a:spAutoFit/>
          </a:bodyPr>
          <a:lstStyle/>
          <a:p>
            <a:pPr algn="ctr" eaLnBrk="0" hangingPunct="0"/>
            <a:r>
              <a:rPr lang="en-US" sz="1600" dirty="0"/>
              <a:t>Antiretroviral </a:t>
            </a:r>
            <a:r>
              <a:rPr lang="en-US" sz="1600" dirty="0" smtClean="0"/>
              <a:t>therapy (ART</a:t>
            </a:r>
            <a:r>
              <a:rPr lang="en-US" sz="1600" dirty="0"/>
              <a:t>) </a:t>
            </a:r>
            <a:r>
              <a:rPr lang="en-US" sz="1600" dirty="0" smtClean="0"/>
              <a:t>is capable </a:t>
            </a:r>
            <a:r>
              <a:rPr lang="en-US" sz="1600" dirty="0"/>
              <a:t>of suppressing </a:t>
            </a:r>
            <a:r>
              <a:rPr lang="en-US" sz="1600" dirty="0" smtClean="0"/>
              <a:t>HIV to </a:t>
            </a:r>
            <a:r>
              <a:rPr lang="en-US" sz="1600" dirty="0"/>
              <a:t>undetectable levels</a:t>
            </a:r>
          </a:p>
        </p:txBody>
      </p:sp>
      <p:sp>
        <p:nvSpPr>
          <p:cNvPr id="16409" name="Rectangle 17"/>
          <p:cNvSpPr>
            <a:spLocks noChangeArrowheads="1"/>
          </p:cNvSpPr>
          <p:nvPr/>
        </p:nvSpPr>
        <p:spPr bwMode="auto">
          <a:xfrm>
            <a:off x="6690585" y="1073460"/>
            <a:ext cx="2040194" cy="830997"/>
          </a:xfrm>
          <a:prstGeom prst="rect">
            <a:avLst/>
          </a:prstGeom>
          <a:noFill/>
          <a:ln w="9525">
            <a:noFill/>
            <a:miter lim="800000"/>
            <a:headEnd/>
            <a:tailEnd/>
          </a:ln>
        </p:spPr>
        <p:txBody>
          <a:bodyPr>
            <a:prstTxWarp prst="textNoShape">
              <a:avLst/>
            </a:prstTxWarp>
            <a:spAutoFit/>
          </a:bodyPr>
          <a:lstStyle/>
          <a:p>
            <a:pPr algn="ctr" eaLnBrk="0" hangingPunct="0"/>
            <a:r>
              <a:rPr lang="en-US" sz="1600" dirty="0"/>
              <a:t>However, the virus rebounds after cessation of therapy</a:t>
            </a:r>
          </a:p>
        </p:txBody>
      </p:sp>
      <p:sp>
        <p:nvSpPr>
          <p:cNvPr id="16410" name="Text Box 19"/>
          <p:cNvSpPr txBox="1">
            <a:spLocks noChangeArrowheads="1"/>
          </p:cNvSpPr>
          <p:nvPr/>
        </p:nvSpPr>
        <p:spPr bwMode="auto">
          <a:xfrm>
            <a:off x="129200" y="1073460"/>
            <a:ext cx="2760859" cy="830997"/>
          </a:xfrm>
          <a:prstGeom prst="rect">
            <a:avLst/>
          </a:prstGeom>
          <a:noFill/>
          <a:ln w="9525">
            <a:noFill/>
            <a:miter lim="800000"/>
            <a:headEnd/>
            <a:tailEnd/>
          </a:ln>
        </p:spPr>
        <p:txBody>
          <a:bodyPr>
            <a:prstTxWarp prst="textNoShape">
              <a:avLst/>
            </a:prstTxWarp>
            <a:spAutoFit/>
          </a:bodyPr>
          <a:lstStyle/>
          <a:p>
            <a:pPr algn="ctr" eaLnBrk="0" hangingPunct="0"/>
            <a:r>
              <a:rPr lang="en-US" sz="1600" dirty="0"/>
              <a:t>HIV infection is characterized by high levels of circulating viruses in the blood </a:t>
            </a:r>
          </a:p>
        </p:txBody>
      </p:sp>
      <p:grpSp>
        <p:nvGrpSpPr>
          <p:cNvPr id="5" name="Group 4"/>
          <p:cNvGrpSpPr/>
          <p:nvPr/>
        </p:nvGrpSpPr>
        <p:grpSpPr>
          <a:xfrm>
            <a:off x="290075" y="1120837"/>
            <a:ext cx="8440703" cy="4975161"/>
            <a:chOff x="530134" y="1247836"/>
            <a:chExt cx="8050078" cy="4572147"/>
          </a:xfrm>
        </p:grpSpPr>
        <p:sp>
          <p:nvSpPr>
            <p:cNvPr id="16402" name="Line 24"/>
            <p:cNvSpPr>
              <a:spLocks noChangeShapeType="1"/>
            </p:cNvSpPr>
            <p:nvPr/>
          </p:nvSpPr>
          <p:spPr bwMode="auto">
            <a:xfrm flipH="1">
              <a:off x="2902932" y="1247836"/>
              <a:ext cx="20225" cy="4246698"/>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grpSp>
          <p:nvGrpSpPr>
            <p:cNvPr id="4" name="Group 3"/>
            <p:cNvGrpSpPr/>
            <p:nvPr/>
          </p:nvGrpSpPr>
          <p:grpSpPr>
            <a:xfrm>
              <a:off x="530134" y="2454020"/>
              <a:ext cx="8050078" cy="3365963"/>
              <a:chOff x="530134" y="2454020"/>
              <a:chExt cx="8050078" cy="3365963"/>
            </a:xfrm>
          </p:grpSpPr>
          <p:pic>
            <p:nvPicPr>
              <p:cNvPr id="16404" name="Picture 26"/>
              <p:cNvPicPr>
                <a:picLocks noChangeAspect="1" noChangeArrowheads="1"/>
              </p:cNvPicPr>
              <p:nvPr/>
            </p:nvPicPr>
            <p:blipFill>
              <a:blip r:embed="rId3"/>
              <a:srcRect/>
              <a:stretch>
                <a:fillRect/>
              </a:stretch>
            </p:blipFill>
            <p:spPr bwMode="auto">
              <a:xfrm>
                <a:off x="4163180" y="3234524"/>
                <a:ext cx="1991134" cy="1422722"/>
              </a:xfrm>
              <a:prstGeom prst="rect">
                <a:avLst/>
              </a:prstGeom>
              <a:noFill/>
              <a:ln w="9525">
                <a:noFill/>
                <a:miter lim="800000"/>
                <a:headEnd/>
                <a:tailEnd/>
              </a:ln>
            </p:spPr>
          </p:pic>
          <p:sp>
            <p:nvSpPr>
              <p:cNvPr id="16385" name="Line 2"/>
              <p:cNvSpPr>
                <a:spLocks noChangeShapeType="1"/>
              </p:cNvSpPr>
              <p:nvPr/>
            </p:nvSpPr>
            <p:spPr bwMode="auto">
              <a:xfrm flipV="1">
                <a:off x="1153641" y="5077843"/>
                <a:ext cx="7292932" cy="1692"/>
              </a:xfrm>
              <a:prstGeom prst="line">
                <a:avLst/>
              </a:prstGeom>
              <a:noFill/>
              <a:ln w="19050">
                <a:solidFill>
                  <a:srgbClr val="FF0508"/>
                </a:solidFill>
                <a:prstDash val="sysDot"/>
                <a:round/>
                <a:headEnd/>
                <a:tailEnd/>
              </a:ln>
            </p:spPr>
            <p:txBody>
              <a:bodyPr wrap="none" anchor="ctr">
                <a:prstTxWarp prst="textNoShape">
                  <a:avLst/>
                </a:prstTxWarp>
              </a:bodyPr>
              <a:lstStyle/>
              <a:p>
                <a:endParaRPr lang="en-US"/>
              </a:p>
            </p:txBody>
          </p:sp>
          <p:sp>
            <p:nvSpPr>
              <p:cNvPr id="16386" name="Text Box 3"/>
              <p:cNvSpPr txBox="1">
                <a:spLocks noChangeArrowheads="1"/>
              </p:cNvSpPr>
              <p:nvPr/>
            </p:nvSpPr>
            <p:spPr bwMode="auto">
              <a:xfrm>
                <a:off x="1221304" y="4768270"/>
                <a:ext cx="1602735" cy="327979"/>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FF0508"/>
                    </a:solidFill>
                  </a:rPr>
                  <a:t>Limit of detection</a:t>
                </a:r>
              </a:p>
            </p:txBody>
          </p:sp>
          <p:sp>
            <p:nvSpPr>
              <p:cNvPr id="16387" name="Line 4"/>
              <p:cNvSpPr>
                <a:spLocks noChangeShapeType="1"/>
              </p:cNvSpPr>
              <p:nvPr/>
            </p:nvSpPr>
            <p:spPr bwMode="auto">
              <a:xfrm>
                <a:off x="1111348" y="2628257"/>
                <a:ext cx="1691" cy="2866277"/>
              </a:xfrm>
              <a:prstGeom prst="line">
                <a:avLst/>
              </a:prstGeom>
              <a:noFill/>
              <a:ln w="38100">
                <a:solidFill>
                  <a:schemeClr val="tx1"/>
                </a:solidFill>
                <a:round/>
                <a:headEnd type="triangle" w="med" len="med"/>
                <a:tailEnd/>
              </a:ln>
            </p:spPr>
            <p:txBody>
              <a:bodyPr wrap="none" anchor="ctr">
                <a:prstTxWarp prst="textNoShape">
                  <a:avLst/>
                </a:prstTxWarp>
              </a:bodyPr>
              <a:lstStyle/>
              <a:p>
                <a:endParaRPr lang="en-US"/>
              </a:p>
            </p:txBody>
          </p:sp>
          <p:sp>
            <p:nvSpPr>
              <p:cNvPr id="16388" name="Freeform 5"/>
              <p:cNvSpPr>
                <a:spLocks/>
              </p:cNvSpPr>
              <p:nvPr/>
            </p:nvSpPr>
            <p:spPr bwMode="auto">
              <a:xfrm>
                <a:off x="1153636" y="2790661"/>
                <a:ext cx="7308157" cy="2882662"/>
              </a:xfrm>
              <a:custGeom>
                <a:avLst/>
                <a:gdLst>
                  <a:gd name="T0" fmla="*/ 0 w 4320"/>
                  <a:gd name="T1" fmla="*/ 2147483647 h 1704"/>
                  <a:gd name="T2" fmla="*/ 362902500 w 4320"/>
                  <a:gd name="T3" fmla="*/ 504031250 h 1704"/>
                  <a:gd name="T4" fmla="*/ 604837500 w 4320"/>
                  <a:gd name="T5" fmla="*/ 866933750 h 1704"/>
                  <a:gd name="T6" fmla="*/ 967740000 w 4320"/>
                  <a:gd name="T7" fmla="*/ 745966250 h 1704"/>
                  <a:gd name="T8" fmla="*/ 1209675000 w 4320"/>
                  <a:gd name="T9" fmla="*/ 866933750 h 1704"/>
                  <a:gd name="T10" fmla="*/ 1451610000 w 4320"/>
                  <a:gd name="T11" fmla="*/ 745966250 h 1704"/>
                  <a:gd name="T12" fmla="*/ 1693545000 w 4320"/>
                  <a:gd name="T13" fmla="*/ 987901250 h 1704"/>
                  <a:gd name="T14" fmla="*/ 1935480000 w 4320"/>
                  <a:gd name="T15" fmla="*/ 745966250 h 1704"/>
                  <a:gd name="T16" fmla="*/ 2147483647 w 4320"/>
                  <a:gd name="T17" fmla="*/ 866933750 h 1704"/>
                  <a:gd name="T18" fmla="*/ 2147483647 w 4320"/>
                  <a:gd name="T19" fmla="*/ 866933750 h 1704"/>
                  <a:gd name="T20" fmla="*/ 2147483647 w 4320"/>
                  <a:gd name="T21" fmla="*/ 1713706250 h 1704"/>
                  <a:gd name="T22" fmla="*/ 2147483647 w 4320"/>
                  <a:gd name="T23" fmla="*/ 2147483647 h 1704"/>
                  <a:gd name="T24" fmla="*/ 2147483647 w 4320"/>
                  <a:gd name="T25" fmla="*/ 2147483647 h 1704"/>
                  <a:gd name="T26" fmla="*/ 2147483647 w 4320"/>
                  <a:gd name="T27" fmla="*/ 2147483647 h 1704"/>
                  <a:gd name="T28" fmla="*/ 2147483647 w 4320"/>
                  <a:gd name="T29" fmla="*/ 2147483647 h 1704"/>
                  <a:gd name="T30" fmla="*/ 2147483647 w 4320"/>
                  <a:gd name="T31" fmla="*/ 2147483647 h 1704"/>
                  <a:gd name="T32" fmla="*/ 2147483647 w 4320"/>
                  <a:gd name="T33" fmla="*/ 2147483647 h 1704"/>
                  <a:gd name="T34" fmla="*/ 2147483647 w 4320"/>
                  <a:gd name="T35" fmla="*/ 2147483647 h 1704"/>
                  <a:gd name="T36" fmla="*/ 2147483647 w 4320"/>
                  <a:gd name="T37" fmla="*/ 2147483647 h 1704"/>
                  <a:gd name="T38" fmla="*/ 2147483647 w 4320"/>
                  <a:gd name="T39" fmla="*/ 624998750 h 1704"/>
                  <a:gd name="T40" fmla="*/ 2147483647 w 4320"/>
                  <a:gd name="T41" fmla="*/ 987901250 h 1704"/>
                  <a:gd name="T42" fmla="*/ 2147483647 w 4320"/>
                  <a:gd name="T43" fmla="*/ 624998750 h 1704"/>
                  <a:gd name="T44" fmla="*/ 2147483647 w 4320"/>
                  <a:gd name="T45" fmla="*/ 624998750 h 1704"/>
                  <a:gd name="T46" fmla="*/ 2147483647 w 4320"/>
                  <a:gd name="T47" fmla="*/ 504031250 h 17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0"/>
                  <a:gd name="T73" fmla="*/ 0 h 1704"/>
                  <a:gd name="T74" fmla="*/ 4320 w 4320"/>
                  <a:gd name="T75" fmla="*/ 1704 h 17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0" h="1704">
                    <a:moveTo>
                      <a:pt x="0" y="1544"/>
                    </a:moveTo>
                    <a:cubicBezTo>
                      <a:pt x="52" y="972"/>
                      <a:pt x="104" y="400"/>
                      <a:pt x="144" y="200"/>
                    </a:cubicBezTo>
                    <a:cubicBezTo>
                      <a:pt x="184" y="0"/>
                      <a:pt x="200" y="328"/>
                      <a:pt x="240" y="344"/>
                    </a:cubicBezTo>
                    <a:cubicBezTo>
                      <a:pt x="280" y="360"/>
                      <a:pt x="344" y="296"/>
                      <a:pt x="384" y="296"/>
                    </a:cubicBezTo>
                    <a:cubicBezTo>
                      <a:pt x="424" y="296"/>
                      <a:pt x="448" y="344"/>
                      <a:pt x="480" y="344"/>
                    </a:cubicBezTo>
                    <a:cubicBezTo>
                      <a:pt x="512" y="344"/>
                      <a:pt x="544" y="288"/>
                      <a:pt x="576" y="296"/>
                    </a:cubicBezTo>
                    <a:cubicBezTo>
                      <a:pt x="608" y="304"/>
                      <a:pt x="640" y="392"/>
                      <a:pt x="672" y="392"/>
                    </a:cubicBezTo>
                    <a:cubicBezTo>
                      <a:pt x="704" y="392"/>
                      <a:pt x="720" y="304"/>
                      <a:pt x="768" y="296"/>
                    </a:cubicBezTo>
                    <a:cubicBezTo>
                      <a:pt x="816" y="288"/>
                      <a:pt x="896" y="336"/>
                      <a:pt x="960" y="344"/>
                    </a:cubicBezTo>
                    <a:cubicBezTo>
                      <a:pt x="1024" y="352"/>
                      <a:pt x="1088" y="288"/>
                      <a:pt x="1152" y="344"/>
                    </a:cubicBezTo>
                    <a:cubicBezTo>
                      <a:pt x="1216" y="400"/>
                      <a:pt x="1288" y="576"/>
                      <a:pt x="1344" y="680"/>
                    </a:cubicBezTo>
                    <a:cubicBezTo>
                      <a:pt x="1400" y="784"/>
                      <a:pt x="1440" y="880"/>
                      <a:pt x="1488" y="968"/>
                    </a:cubicBezTo>
                    <a:cubicBezTo>
                      <a:pt x="1536" y="1056"/>
                      <a:pt x="1584" y="1136"/>
                      <a:pt x="1632" y="1208"/>
                    </a:cubicBezTo>
                    <a:cubicBezTo>
                      <a:pt x="1680" y="1280"/>
                      <a:pt x="1728" y="1352"/>
                      <a:pt x="1776" y="1400"/>
                    </a:cubicBezTo>
                    <a:cubicBezTo>
                      <a:pt x="1824" y="1448"/>
                      <a:pt x="1816" y="1472"/>
                      <a:pt x="1920" y="1496"/>
                    </a:cubicBezTo>
                    <a:cubicBezTo>
                      <a:pt x="2024" y="1520"/>
                      <a:pt x="2264" y="1536"/>
                      <a:pt x="2400" y="1544"/>
                    </a:cubicBezTo>
                    <a:cubicBezTo>
                      <a:pt x="2536" y="1552"/>
                      <a:pt x="2664" y="1552"/>
                      <a:pt x="2736" y="1544"/>
                    </a:cubicBezTo>
                    <a:cubicBezTo>
                      <a:pt x="2808" y="1536"/>
                      <a:pt x="2768" y="1504"/>
                      <a:pt x="2832" y="1496"/>
                    </a:cubicBezTo>
                    <a:cubicBezTo>
                      <a:pt x="2896" y="1488"/>
                      <a:pt x="3040" y="1704"/>
                      <a:pt x="3120" y="1496"/>
                    </a:cubicBezTo>
                    <a:cubicBezTo>
                      <a:pt x="3200" y="1288"/>
                      <a:pt x="3224" y="432"/>
                      <a:pt x="3312" y="248"/>
                    </a:cubicBezTo>
                    <a:cubicBezTo>
                      <a:pt x="3400" y="64"/>
                      <a:pt x="3560" y="392"/>
                      <a:pt x="3648" y="392"/>
                    </a:cubicBezTo>
                    <a:cubicBezTo>
                      <a:pt x="3736" y="392"/>
                      <a:pt x="3776" y="272"/>
                      <a:pt x="3840" y="248"/>
                    </a:cubicBezTo>
                    <a:cubicBezTo>
                      <a:pt x="3904" y="224"/>
                      <a:pt x="3952" y="256"/>
                      <a:pt x="4032" y="248"/>
                    </a:cubicBezTo>
                    <a:cubicBezTo>
                      <a:pt x="4112" y="240"/>
                      <a:pt x="4272" y="208"/>
                      <a:pt x="4320" y="200"/>
                    </a:cubicBezTo>
                  </a:path>
                </a:pathLst>
              </a:custGeom>
              <a:noFill/>
              <a:ln w="38100">
                <a:solidFill>
                  <a:srgbClr val="FF0208"/>
                </a:solidFill>
                <a:round/>
                <a:headEnd/>
                <a:tailEnd/>
              </a:ln>
            </p:spPr>
            <p:txBody>
              <a:bodyPr wrap="none" anchor="ctr">
                <a:prstTxWarp prst="textNoShape">
                  <a:avLst/>
                </a:prstTxWarp>
              </a:bodyPr>
              <a:lstStyle/>
              <a:p>
                <a:pPr eaLnBrk="0" hangingPunct="0"/>
                <a:endParaRPr lang="en-US"/>
              </a:p>
            </p:txBody>
          </p:sp>
          <p:sp>
            <p:nvSpPr>
              <p:cNvPr id="16389" name="Text Box 9"/>
              <p:cNvSpPr txBox="1">
                <a:spLocks noChangeArrowheads="1"/>
              </p:cNvSpPr>
              <p:nvPr/>
            </p:nvSpPr>
            <p:spPr bwMode="auto">
              <a:xfrm rot="16200000">
                <a:off x="-101546" y="3866205"/>
                <a:ext cx="1644954" cy="381593"/>
              </a:xfrm>
              <a:prstGeom prst="rect">
                <a:avLst/>
              </a:prstGeom>
              <a:noFill/>
              <a:ln w="9525">
                <a:noFill/>
                <a:miter lim="800000"/>
                <a:headEnd/>
                <a:tailEnd/>
              </a:ln>
            </p:spPr>
            <p:txBody>
              <a:bodyPr wrap="none">
                <a:prstTxWarp prst="textNoShape">
                  <a:avLst/>
                </a:prstTxWarp>
                <a:spAutoFit/>
              </a:bodyPr>
              <a:lstStyle/>
              <a:p>
                <a:pPr eaLnBrk="0" hangingPunct="0"/>
                <a:r>
                  <a:rPr lang="en-US" sz="2000" dirty="0"/>
                  <a:t>Circulating virus</a:t>
                </a:r>
              </a:p>
            </p:txBody>
          </p:sp>
          <p:sp>
            <p:nvSpPr>
              <p:cNvPr id="16390" name="Text Box 10"/>
              <p:cNvSpPr txBox="1">
                <a:spLocks noChangeArrowheads="1"/>
              </p:cNvSpPr>
              <p:nvPr/>
            </p:nvSpPr>
            <p:spPr bwMode="auto">
              <a:xfrm>
                <a:off x="4479927" y="5464250"/>
                <a:ext cx="668566" cy="355733"/>
              </a:xfrm>
              <a:prstGeom prst="rect">
                <a:avLst/>
              </a:prstGeom>
              <a:noFill/>
              <a:ln w="9525">
                <a:noFill/>
                <a:miter lim="800000"/>
                <a:headEnd/>
                <a:tailEnd/>
              </a:ln>
            </p:spPr>
            <p:txBody>
              <a:bodyPr wrap="none">
                <a:prstTxWarp prst="textNoShape">
                  <a:avLst/>
                </a:prstTxWarp>
                <a:spAutoFit/>
              </a:bodyPr>
              <a:lstStyle/>
              <a:p>
                <a:pPr eaLnBrk="0" hangingPunct="0"/>
                <a:r>
                  <a:rPr lang="en-US" sz="2000" dirty="0"/>
                  <a:t>Time</a:t>
                </a:r>
              </a:p>
            </p:txBody>
          </p:sp>
          <p:sp>
            <p:nvSpPr>
              <p:cNvPr id="16392" name="Rectangle 12"/>
              <p:cNvSpPr>
                <a:spLocks noChangeArrowheads="1"/>
              </p:cNvSpPr>
              <p:nvPr/>
            </p:nvSpPr>
            <p:spPr bwMode="auto">
              <a:xfrm>
                <a:off x="3926338" y="5091377"/>
                <a:ext cx="2642440" cy="4466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a:p>
            </p:txBody>
          </p:sp>
          <p:sp>
            <p:nvSpPr>
              <p:cNvPr id="16393" name="Text Box 13"/>
              <p:cNvSpPr txBox="1">
                <a:spLocks noChangeArrowheads="1"/>
              </p:cNvSpPr>
              <p:nvPr/>
            </p:nvSpPr>
            <p:spPr bwMode="auto">
              <a:xfrm>
                <a:off x="2902932" y="2454020"/>
                <a:ext cx="702422" cy="327979"/>
              </a:xfrm>
              <a:prstGeom prst="rect">
                <a:avLst/>
              </a:prstGeom>
              <a:noFill/>
              <a:ln w="9525">
                <a:noFill/>
                <a:miter lim="800000"/>
                <a:headEnd/>
                <a:tailEnd/>
              </a:ln>
            </p:spPr>
            <p:txBody>
              <a:bodyPr wrap="none">
                <a:prstTxWarp prst="textNoShape">
                  <a:avLst/>
                </a:prstTxWarp>
                <a:spAutoFit/>
              </a:bodyPr>
              <a:lstStyle/>
              <a:p>
                <a:pPr eaLnBrk="0" hangingPunct="0"/>
                <a:r>
                  <a:rPr lang="en-US" sz="1400" b="1" dirty="0"/>
                  <a:t>START</a:t>
                </a:r>
              </a:p>
            </p:txBody>
          </p:sp>
          <p:sp>
            <p:nvSpPr>
              <p:cNvPr id="16394" name="Text Box 14"/>
              <p:cNvSpPr txBox="1">
                <a:spLocks noChangeArrowheads="1"/>
              </p:cNvSpPr>
              <p:nvPr/>
            </p:nvSpPr>
            <p:spPr bwMode="auto">
              <a:xfrm>
                <a:off x="5826125" y="2454020"/>
                <a:ext cx="613153" cy="327979"/>
              </a:xfrm>
              <a:prstGeom prst="rect">
                <a:avLst/>
              </a:prstGeom>
              <a:noFill/>
              <a:ln w="9525">
                <a:noFill/>
                <a:miter lim="800000"/>
                <a:headEnd/>
                <a:tailEnd/>
              </a:ln>
            </p:spPr>
            <p:txBody>
              <a:bodyPr wrap="none">
                <a:prstTxWarp prst="textNoShape">
                  <a:avLst/>
                </a:prstTxWarp>
                <a:spAutoFit/>
              </a:bodyPr>
              <a:lstStyle/>
              <a:p>
                <a:pPr eaLnBrk="0" hangingPunct="0"/>
                <a:r>
                  <a:rPr lang="en-US" sz="1400" b="1"/>
                  <a:t>STOP</a:t>
                </a:r>
              </a:p>
            </p:txBody>
          </p:sp>
          <p:sp>
            <p:nvSpPr>
              <p:cNvPr id="16395" name="AutoShape 15"/>
              <p:cNvSpPr>
                <a:spLocks noChangeArrowheads="1"/>
              </p:cNvSpPr>
              <p:nvPr/>
            </p:nvSpPr>
            <p:spPr bwMode="auto">
              <a:xfrm>
                <a:off x="2937843" y="2701010"/>
                <a:ext cx="3448101" cy="624238"/>
              </a:xfrm>
              <a:prstGeom prst="rightArrow">
                <a:avLst>
                  <a:gd name="adj1" fmla="val 50000"/>
                  <a:gd name="adj2" fmla="val 68404"/>
                </a:avLst>
              </a:prstGeom>
              <a:gradFill rotWithShape="0">
                <a:gsLst>
                  <a:gs pos="0">
                    <a:srgbClr val="00ACDC"/>
                  </a:gs>
                  <a:gs pos="100000">
                    <a:srgbClr val="CADB2B"/>
                  </a:gs>
                </a:gsLst>
                <a:lin ang="0" scaled="1"/>
              </a:gradFill>
              <a:ln w="9525">
                <a:noFill/>
                <a:miter lim="800000"/>
                <a:headEnd/>
                <a:tailEnd/>
              </a:ln>
            </p:spPr>
            <p:txBody>
              <a:bodyPr wrap="none" anchor="ctr">
                <a:prstTxWarp prst="textNoShape">
                  <a:avLst/>
                </a:prstTxWarp>
              </a:bodyPr>
              <a:lstStyle/>
              <a:p>
                <a:pPr eaLnBrk="0" hangingPunct="0"/>
                <a:endParaRPr lang="en-US"/>
              </a:p>
            </p:txBody>
          </p:sp>
          <p:sp>
            <p:nvSpPr>
              <p:cNvPr id="16396" name="Text Box 16"/>
              <p:cNvSpPr txBox="1">
                <a:spLocks noChangeArrowheads="1"/>
              </p:cNvSpPr>
              <p:nvPr/>
            </p:nvSpPr>
            <p:spPr bwMode="auto">
              <a:xfrm>
                <a:off x="4340805" y="2809271"/>
                <a:ext cx="636522" cy="426373"/>
              </a:xfrm>
              <a:prstGeom prst="rect">
                <a:avLst/>
              </a:prstGeom>
              <a:noFill/>
              <a:ln w="9525">
                <a:noFill/>
                <a:miter lim="800000"/>
                <a:headEnd/>
                <a:tailEnd/>
              </a:ln>
            </p:spPr>
            <p:txBody>
              <a:bodyPr wrap="none">
                <a:prstTxWarp prst="textNoShape">
                  <a:avLst/>
                </a:prstTxWarp>
                <a:spAutoFit/>
              </a:bodyPr>
              <a:lstStyle/>
              <a:p>
                <a:pPr eaLnBrk="0" hangingPunct="0"/>
                <a:r>
                  <a:rPr lang="en-US" sz="2000" dirty="0" smtClean="0"/>
                  <a:t>ART</a:t>
                </a:r>
                <a:endParaRPr lang="en-US" sz="2000" dirty="0"/>
              </a:p>
            </p:txBody>
          </p:sp>
          <p:grpSp>
            <p:nvGrpSpPr>
              <p:cNvPr id="12" name="Group 11"/>
              <p:cNvGrpSpPr/>
              <p:nvPr/>
            </p:nvGrpSpPr>
            <p:grpSpPr>
              <a:xfrm>
                <a:off x="4495379" y="4614324"/>
                <a:ext cx="1479616" cy="489357"/>
                <a:chOff x="4599578" y="4224820"/>
                <a:chExt cx="1388477" cy="459214"/>
              </a:xfrm>
            </p:grpSpPr>
            <p:sp>
              <p:nvSpPr>
                <p:cNvPr id="39" name="Freeform 38"/>
                <p:cNvSpPr/>
                <p:nvPr/>
              </p:nvSpPr>
              <p:spPr>
                <a:xfrm>
                  <a:off x="4599578" y="4356430"/>
                  <a:ext cx="145251" cy="314903"/>
                </a:xfrm>
                <a:custGeom>
                  <a:avLst/>
                  <a:gdLst>
                    <a:gd name="connsiteX0" fmla="*/ 0 w 787400"/>
                    <a:gd name="connsiteY0" fmla="*/ 406400 h 431800"/>
                    <a:gd name="connsiteX1" fmla="*/ 0 w 787400"/>
                    <a:gd name="connsiteY1" fmla="*/ 406400 h 431800"/>
                    <a:gd name="connsiteX2" fmla="*/ 25400 w 787400"/>
                    <a:gd name="connsiteY2" fmla="*/ 1270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06400 h 431800"/>
                    <a:gd name="connsiteX1" fmla="*/ 0 w 787400"/>
                    <a:gd name="connsiteY1" fmla="*/ 406400 h 431800"/>
                    <a:gd name="connsiteX2" fmla="*/ 38100 w 787400"/>
                    <a:gd name="connsiteY2" fmla="*/ 1524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355600 h 482600"/>
                    <a:gd name="connsiteX7" fmla="*/ 228600 w 787400"/>
                    <a:gd name="connsiteY7" fmla="*/ 431800 h 482600"/>
                    <a:gd name="connsiteX8" fmla="*/ 508000 w 787400"/>
                    <a:gd name="connsiteY8" fmla="*/ 431800 h 482600"/>
                    <a:gd name="connsiteX9" fmla="*/ 584200 w 787400"/>
                    <a:gd name="connsiteY9" fmla="*/ 228600 h 482600"/>
                    <a:gd name="connsiteX10" fmla="*/ 660400 w 787400"/>
                    <a:gd name="connsiteY10" fmla="*/ 203200 h 482600"/>
                    <a:gd name="connsiteX11" fmla="*/ 711200 w 787400"/>
                    <a:gd name="connsiteY11" fmla="*/ 355600 h 482600"/>
                    <a:gd name="connsiteX12" fmla="*/ 787400 w 787400"/>
                    <a:gd name="connsiteY12" fmla="*/ 482600 h 482600"/>
                    <a:gd name="connsiteX13" fmla="*/ 787400 w 787400"/>
                    <a:gd name="connsiteY13" fmla="*/ 482600 h 482600"/>
                    <a:gd name="connsiteX14" fmla="*/ 787400 w 787400"/>
                    <a:gd name="connsiteY14"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431800 h 482600"/>
                    <a:gd name="connsiteX7" fmla="*/ 508000 w 787400"/>
                    <a:gd name="connsiteY7" fmla="*/ 431800 h 482600"/>
                    <a:gd name="connsiteX8" fmla="*/ 584200 w 787400"/>
                    <a:gd name="connsiteY8" fmla="*/ 228600 h 482600"/>
                    <a:gd name="connsiteX9" fmla="*/ 660400 w 787400"/>
                    <a:gd name="connsiteY9" fmla="*/ 203200 h 482600"/>
                    <a:gd name="connsiteX10" fmla="*/ 711200 w 787400"/>
                    <a:gd name="connsiteY10" fmla="*/ 355600 h 482600"/>
                    <a:gd name="connsiteX11" fmla="*/ 787400 w 787400"/>
                    <a:gd name="connsiteY11" fmla="*/ 482600 h 482600"/>
                    <a:gd name="connsiteX12" fmla="*/ 787400 w 787400"/>
                    <a:gd name="connsiteY12" fmla="*/ 482600 h 482600"/>
                    <a:gd name="connsiteX13" fmla="*/ 787400 w 787400"/>
                    <a:gd name="connsiteY13"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28600 w 787400"/>
                    <a:gd name="connsiteY5" fmla="*/ 431800 h 482600"/>
                    <a:gd name="connsiteX6" fmla="*/ 508000 w 787400"/>
                    <a:gd name="connsiteY6" fmla="*/ 431800 h 482600"/>
                    <a:gd name="connsiteX7" fmla="*/ 584200 w 787400"/>
                    <a:gd name="connsiteY7" fmla="*/ 228600 h 482600"/>
                    <a:gd name="connsiteX8" fmla="*/ 660400 w 787400"/>
                    <a:gd name="connsiteY8" fmla="*/ 203200 h 482600"/>
                    <a:gd name="connsiteX9" fmla="*/ 711200 w 787400"/>
                    <a:gd name="connsiteY9" fmla="*/ 355600 h 482600"/>
                    <a:gd name="connsiteX10" fmla="*/ 787400 w 787400"/>
                    <a:gd name="connsiteY10" fmla="*/ 482600 h 482600"/>
                    <a:gd name="connsiteX11" fmla="*/ 787400 w 787400"/>
                    <a:gd name="connsiteY11" fmla="*/ 482600 h 482600"/>
                    <a:gd name="connsiteX12" fmla="*/ 787400 w 787400"/>
                    <a:gd name="connsiteY12" fmla="*/ 482600 h 482600"/>
                    <a:gd name="connsiteX0" fmla="*/ 0 w 787400"/>
                    <a:gd name="connsiteY0" fmla="*/ 462826 h 488226"/>
                    <a:gd name="connsiteX1" fmla="*/ 0 w 787400"/>
                    <a:gd name="connsiteY1" fmla="*/ 462826 h 488226"/>
                    <a:gd name="connsiteX2" fmla="*/ 38100 w 787400"/>
                    <a:gd name="connsiteY2" fmla="*/ 208826 h 488226"/>
                    <a:gd name="connsiteX3" fmla="*/ 1143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660400 w 787400"/>
                    <a:gd name="connsiteY6" fmla="*/ 208826 h 488226"/>
                    <a:gd name="connsiteX7" fmla="*/ 711200 w 787400"/>
                    <a:gd name="connsiteY7" fmla="*/ 361226 h 488226"/>
                    <a:gd name="connsiteX8" fmla="*/ 787400 w 787400"/>
                    <a:gd name="connsiteY8" fmla="*/ 488226 h 488226"/>
                    <a:gd name="connsiteX9" fmla="*/ 787400 w 787400"/>
                    <a:gd name="connsiteY9" fmla="*/ 488226 h 488226"/>
                    <a:gd name="connsiteX10" fmla="*/ 787400 w 787400"/>
                    <a:gd name="connsiteY10"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11200 w 787400"/>
                    <a:gd name="connsiteY6" fmla="*/ 361226 h 488226"/>
                    <a:gd name="connsiteX7" fmla="*/ 787400 w 787400"/>
                    <a:gd name="connsiteY7" fmla="*/ 488226 h 488226"/>
                    <a:gd name="connsiteX8" fmla="*/ 787400 w 787400"/>
                    <a:gd name="connsiteY8" fmla="*/ 488226 h 488226"/>
                    <a:gd name="connsiteX9" fmla="*/ 787400 w 787400"/>
                    <a:gd name="connsiteY9"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8" fmla="*/ 787400 w 787400"/>
                    <a:gd name="connsiteY8"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6" fmla="*/ 787400 w 787400"/>
                    <a:gd name="connsiteY6"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0" fmla="*/ 0 w 419100"/>
                    <a:gd name="connsiteY0" fmla="*/ 462826 h 488226"/>
                    <a:gd name="connsiteX1" fmla="*/ 0 w 419100"/>
                    <a:gd name="connsiteY1" fmla="*/ 462826 h 488226"/>
                    <a:gd name="connsiteX2" fmla="*/ 38100 w 419100"/>
                    <a:gd name="connsiteY2" fmla="*/ 208826 h 488226"/>
                    <a:gd name="connsiteX3" fmla="*/ 101600 w 419100"/>
                    <a:gd name="connsiteY3" fmla="*/ 5626 h 488226"/>
                    <a:gd name="connsiteX4" fmla="*/ 228600 w 419100"/>
                    <a:gd name="connsiteY4" fmla="*/ 437426 h 488226"/>
                    <a:gd name="connsiteX5" fmla="*/ 419100 w 4191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228600 w 355600"/>
                    <a:gd name="connsiteY4" fmla="*/ 437426 h 488226"/>
                    <a:gd name="connsiteX5" fmla="*/ 355600 w 3556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355600 w 3556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01600 w 266700"/>
                    <a:gd name="connsiteY3" fmla="*/ 5626 h 488226"/>
                    <a:gd name="connsiteX4" fmla="*/ 266700 w 2667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27000 w 266700"/>
                    <a:gd name="connsiteY3" fmla="*/ 5626 h 488226"/>
                    <a:gd name="connsiteX4" fmla="*/ 266700 w 266700"/>
                    <a:gd name="connsiteY4" fmla="*/ 488226 h 488226"/>
                    <a:gd name="connsiteX0" fmla="*/ 0 w 266700"/>
                    <a:gd name="connsiteY0" fmla="*/ 457236 h 482636"/>
                    <a:gd name="connsiteX1" fmla="*/ 0 w 266700"/>
                    <a:gd name="connsiteY1" fmla="*/ 457236 h 482636"/>
                    <a:gd name="connsiteX2" fmla="*/ 127000 w 266700"/>
                    <a:gd name="connsiteY2" fmla="*/ 36 h 482636"/>
                    <a:gd name="connsiteX3" fmla="*/ 266700 w 266700"/>
                    <a:gd name="connsiteY3" fmla="*/ 482636 h 482636"/>
                    <a:gd name="connsiteX0" fmla="*/ 0 w 203200"/>
                    <a:gd name="connsiteY0" fmla="*/ 457235 h 496683"/>
                    <a:gd name="connsiteX1" fmla="*/ 0 w 203200"/>
                    <a:gd name="connsiteY1" fmla="*/ 457235 h 496683"/>
                    <a:gd name="connsiteX2" fmla="*/ 127000 w 203200"/>
                    <a:gd name="connsiteY2" fmla="*/ 35 h 496683"/>
                    <a:gd name="connsiteX3" fmla="*/ 203200 w 203200"/>
                    <a:gd name="connsiteY3" fmla="*/ 496683 h 496683"/>
                    <a:gd name="connsiteX0" fmla="*/ 0 w 203200"/>
                    <a:gd name="connsiteY0" fmla="*/ 457235 h 496683"/>
                    <a:gd name="connsiteX1" fmla="*/ 0 w 203200"/>
                    <a:gd name="connsiteY1" fmla="*/ 457235 h 496683"/>
                    <a:gd name="connsiteX2" fmla="*/ 76200 w 203200"/>
                    <a:gd name="connsiteY2" fmla="*/ 35 h 496683"/>
                    <a:gd name="connsiteX3" fmla="*/ 203200 w 203200"/>
                    <a:gd name="connsiteY3" fmla="*/ 496683 h 496683"/>
                  </a:gdLst>
                  <a:ahLst/>
                  <a:cxnLst>
                    <a:cxn ang="0">
                      <a:pos x="connsiteX0" y="connsiteY0"/>
                    </a:cxn>
                    <a:cxn ang="0">
                      <a:pos x="connsiteX1" y="connsiteY1"/>
                    </a:cxn>
                    <a:cxn ang="0">
                      <a:pos x="connsiteX2" y="connsiteY2"/>
                    </a:cxn>
                    <a:cxn ang="0">
                      <a:pos x="connsiteX3" y="connsiteY3"/>
                    </a:cxn>
                  </a:cxnLst>
                  <a:rect l="l" t="t" r="r" b="b"/>
                  <a:pathLst>
                    <a:path w="203200" h="496683">
                      <a:moveTo>
                        <a:pt x="0" y="457235"/>
                      </a:moveTo>
                      <a:lnTo>
                        <a:pt x="0" y="457235"/>
                      </a:lnTo>
                      <a:cubicBezTo>
                        <a:pt x="12700" y="381035"/>
                        <a:pt x="31750" y="-4198"/>
                        <a:pt x="76200" y="35"/>
                      </a:cubicBezTo>
                      <a:cubicBezTo>
                        <a:pt x="129117" y="46602"/>
                        <a:pt x="150283" y="396141"/>
                        <a:pt x="203200" y="496683"/>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sp>
              <p:nvSpPr>
                <p:cNvPr id="40" name="Freeform 39"/>
                <p:cNvSpPr/>
                <p:nvPr/>
              </p:nvSpPr>
              <p:spPr>
                <a:xfrm>
                  <a:off x="5183779" y="4483100"/>
                  <a:ext cx="107446" cy="188233"/>
                </a:xfrm>
                <a:custGeom>
                  <a:avLst/>
                  <a:gdLst>
                    <a:gd name="connsiteX0" fmla="*/ 0 w 787400"/>
                    <a:gd name="connsiteY0" fmla="*/ 406400 h 431800"/>
                    <a:gd name="connsiteX1" fmla="*/ 0 w 787400"/>
                    <a:gd name="connsiteY1" fmla="*/ 406400 h 431800"/>
                    <a:gd name="connsiteX2" fmla="*/ 25400 w 787400"/>
                    <a:gd name="connsiteY2" fmla="*/ 1270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06400 h 431800"/>
                    <a:gd name="connsiteX1" fmla="*/ 0 w 787400"/>
                    <a:gd name="connsiteY1" fmla="*/ 406400 h 431800"/>
                    <a:gd name="connsiteX2" fmla="*/ 38100 w 787400"/>
                    <a:gd name="connsiteY2" fmla="*/ 1524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355600 h 482600"/>
                    <a:gd name="connsiteX7" fmla="*/ 228600 w 787400"/>
                    <a:gd name="connsiteY7" fmla="*/ 431800 h 482600"/>
                    <a:gd name="connsiteX8" fmla="*/ 508000 w 787400"/>
                    <a:gd name="connsiteY8" fmla="*/ 431800 h 482600"/>
                    <a:gd name="connsiteX9" fmla="*/ 584200 w 787400"/>
                    <a:gd name="connsiteY9" fmla="*/ 228600 h 482600"/>
                    <a:gd name="connsiteX10" fmla="*/ 660400 w 787400"/>
                    <a:gd name="connsiteY10" fmla="*/ 203200 h 482600"/>
                    <a:gd name="connsiteX11" fmla="*/ 711200 w 787400"/>
                    <a:gd name="connsiteY11" fmla="*/ 355600 h 482600"/>
                    <a:gd name="connsiteX12" fmla="*/ 787400 w 787400"/>
                    <a:gd name="connsiteY12" fmla="*/ 482600 h 482600"/>
                    <a:gd name="connsiteX13" fmla="*/ 787400 w 787400"/>
                    <a:gd name="connsiteY13" fmla="*/ 482600 h 482600"/>
                    <a:gd name="connsiteX14" fmla="*/ 787400 w 787400"/>
                    <a:gd name="connsiteY14"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431800 h 482600"/>
                    <a:gd name="connsiteX7" fmla="*/ 508000 w 787400"/>
                    <a:gd name="connsiteY7" fmla="*/ 431800 h 482600"/>
                    <a:gd name="connsiteX8" fmla="*/ 584200 w 787400"/>
                    <a:gd name="connsiteY8" fmla="*/ 228600 h 482600"/>
                    <a:gd name="connsiteX9" fmla="*/ 660400 w 787400"/>
                    <a:gd name="connsiteY9" fmla="*/ 203200 h 482600"/>
                    <a:gd name="connsiteX10" fmla="*/ 711200 w 787400"/>
                    <a:gd name="connsiteY10" fmla="*/ 355600 h 482600"/>
                    <a:gd name="connsiteX11" fmla="*/ 787400 w 787400"/>
                    <a:gd name="connsiteY11" fmla="*/ 482600 h 482600"/>
                    <a:gd name="connsiteX12" fmla="*/ 787400 w 787400"/>
                    <a:gd name="connsiteY12" fmla="*/ 482600 h 482600"/>
                    <a:gd name="connsiteX13" fmla="*/ 787400 w 787400"/>
                    <a:gd name="connsiteY13"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28600 w 787400"/>
                    <a:gd name="connsiteY5" fmla="*/ 431800 h 482600"/>
                    <a:gd name="connsiteX6" fmla="*/ 508000 w 787400"/>
                    <a:gd name="connsiteY6" fmla="*/ 431800 h 482600"/>
                    <a:gd name="connsiteX7" fmla="*/ 584200 w 787400"/>
                    <a:gd name="connsiteY7" fmla="*/ 228600 h 482600"/>
                    <a:gd name="connsiteX8" fmla="*/ 660400 w 787400"/>
                    <a:gd name="connsiteY8" fmla="*/ 203200 h 482600"/>
                    <a:gd name="connsiteX9" fmla="*/ 711200 w 787400"/>
                    <a:gd name="connsiteY9" fmla="*/ 355600 h 482600"/>
                    <a:gd name="connsiteX10" fmla="*/ 787400 w 787400"/>
                    <a:gd name="connsiteY10" fmla="*/ 482600 h 482600"/>
                    <a:gd name="connsiteX11" fmla="*/ 787400 w 787400"/>
                    <a:gd name="connsiteY11" fmla="*/ 482600 h 482600"/>
                    <a:gd name="connsiteX12" fmla="*/ 787400 w 787400"/>
                    <a:gd name="connsiteY12" fmla="*/ 482600 h 482600"/>
                    <a:gd name="connsiteX0" fmla="*/ 0 w 787400"/>
                    <a:gd name="connsiteY0" fmla="*/ 462826 h 488226"/>
                    <a:gd name="connsiteX1" fmla="*/ 0 w 787400"/>
                    <a:gd name="connsiteY1" fmla="*/ 462826 h 488226"/>
                    <a:gd name="connsiteX2" fmla="*/ 38100 w 787400"/>
                    <a:gd name="connsiteY2" fmla="*/ 208826 h 488226"/>
                    <a:gd name="connsiteX3" fmla="*/ 1143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660400 w 787400"/>
                    <a:gd name="connsiteY6" fmla="*/ 208826 h 488226"/>
                    <a:gd name="connsiteX7" fmla="*/ 711200 w 787400"/>
                    <a:gd name="connsiteY7" fmla="*/ 361226 h 488226"/>
                    <a:gd name="connsiteX8" fmla="*/ 787400 w 787400"/>
                    <a:gd name="connsiteY8" fmla="*/ 488226 h 488226"/>
                    <a:gd name="connsiteX9" fmla="*/ 787400 w 787400"/>
                    <a:gd name="connsiteY9" fmla="*/ 488226 h 488226"/>
                    <a:gd name="connsiteX10" fmla="*/ 787400 w 787400"/>
                    <a:gd name="connsiteY10"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11200 w 787400"/>
                    <a:gd name="connsiteY6" fmla="*/ 361226 h 488226"/>
                    <a:gd name="connsiteX7" fmla="*/ 787400 w 787400"/>
                    <a:gd name="connsiteY7" fmla="*/ 488226 h 488226"/>
                    <a:gd name="connsiteX8" fmla="*/ 787400 w 787400"/>
                    <a:gd name="connsiteY8" fmla="*/ 488226 h 488226"/>
                    <a:gd name="connsiteX9" fmla="*/ 787400 w 787400"/>
                    <a:gd name="connsiteY9"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8" fmla="*/ 787400 w 787400"/>
                    <a:gd name="connsiteY8"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6" fmla="*/ 787400 w 787400"/>
                    <a:gd name="connsiteY6"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0" fmla="*/ 0 w 419100"/>
                    <a:gd name="connsiteY0" fmla="*/ 462826 h 488226"/>
                    <a:gd name="connsiteX1" fmla="*/ 0 w 419100"/>
                    <a:gd name="connsiteY1" fmla="*/ 462826 h 488226"/>
                    <a:gd name="connsiteX2" fmla="*/ 38100 w 419100"/>
                    <a:gd name="connsiteY2" fmla="*/ 208826 h 488226"/>
                    <a:gd name="connsiteX3" fmla="*/ 101600 w 419100"/>
                    <a:gd name="connsiteY3" fmla="*/ 5626 h 488226"/>
                    <a:gd name="connsiteX4" fmla="*/ 228600 w 419100"/>
                    <a:gd name="connsiteY4" fmla="*/ 437426 h 488226"/>
                    <a:gd name="connsiteX5" fmla="*/ 419100 w 4191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228600 w 355600"/>
                    <a:gd name="connsiteY4" fmla="*/ 437426 h 488226"/>
                    <a:gd name="connsiteX5" fmla="*/ 355600 w 3556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355600 w 3556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01600 w 266700"/>
                    <a:gd name="connsiteY3" fmla="*/ 5626 h 488226"/>
                    <a:gd name="connsiteX4" fmla="*/ 266700 w 2667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27000 w 266700"/>
                    <a:gd name="connsiteY3" fmla="*/ 5626 h 488226"/>
                    <a:gd name="connsiteX4" fmla="*/ 266700 w 266700"/>
                    <a:gd name="connsiteY4" fmla="*/ 488226 h 488226"/>
                    <a:gd name="connsiteX0" fmla="*/ 0 w 266700"/>
                    <a:gd name="connsiteY0" fmla="*/ 457236 h 482636"/>
                    <a:gd name="connsiteX1" fmla="*/ 0 w 266700"/>
                    <a:gd name="connsiteY1" fmla="*/ 457236 h 482636"/>
                    <a:gd name="connsiteX2" fmla="*/ 127000 w 266700"/>
                    <a:gd name="connsiteY2" fmla="*/ 36 h 482636"/>
                    <a:gd name="connsiteX3" fmla="*/ 266700 w 266700"/>
                    <a:gd name="connsiteY3" fmla="*/ 482636 h 482636"/>
                    <a:gd name="connsiteX0" fmla="*/ 0 w 203200"/>
                    <a:gd name="connsiteY0" fmla="*/ 457235 h 496683"/>
                    <a:gd name="connsiteX1" fmla="*/ 0 w 203200"/>
                    <a:gd name="connsiteY1" fmla="*/ 457235 h 496683"/>
                    <a:gd name="connsiteX2" fmla="*/ 127000 w 203200"/>
                    <a:gd name="connsiteY2" fmla="*/ 35 h 496683"/>
                    <a:gd name="connsiteX3" fmla="*/ 203200 w 203200"/>
                    <a:gd name="connsiteY3" fmla="*/ 496683 h 496683"/>
                    <a:gd name="connsiteX0" fmla="*/ 0 w 203200"/>
                    <a:gd name="connsiteY0" fmla="*/ 457235 h 496683"/>
                    <a:gd name="connsiteX1" fmla="*/ 0 w 203200"/>
                    <a:gd name="connsiteY1" fmla="*/ 457235 h 496683"/>
                    <a:gd name="connsiteX2" fmla="*/ 76200 w 203200"/>
                    <a:gd name="connsiteY2" fmla="*/ 35 h 496683"/>
                    <a:gd name="connsiteX3" fmla="*/ 203200 w 203200"/>
                    <a:gd name="connsiteY3" fmla="*/ 496683 h 496683"/>
                  </a:gdLst>
                  <a:ahLst/>
                  <a:cxnLst>
                    <a:cxn ang="0">
                      <a:pos x="connsiteX0" y="connsiteY0"/>
                    </a:cxn>
                    <a:cxn ang="0">
                      <a:pos x="connsiteX1" y="connsiteY1"/>
                    </a:cxn>
                    <a:cxn ang="0">
                      <a:pos x="connsiteX2" y="connsiteY2"/>
                    </a:cxn>
                    <a:cxn ang="0">
                      <a:pos x="connsiteX3" y="connsiteY3"/>
                    </a:cxn>
                  </a:cxnLst>
                  <a:rect l="l" t="t" r="r" b="b"/>
                  <a:pathLst>
                    <a:path w="203200" h="496683">
                      <a:moveTo>
                        <a:pt x="0" y="457235"/>
                      </a:moveTo>
                      <a:lnTo>
                        <a:pt x="0" y="457235"/>
                      </a:lnTo>
                      <a:cubicBezTo>
                        <a:pt x="12700" y="381035"/>
                        <a:pt x="31750" y="-4198"/>
                        <a:pt x="76200" y="35"/>
                      </a:cubicBezTo>
                      <a:cubicBezTo>
                        <a:pt x="129117" y="46602"/>
                        <a:pt x="150283" y="396141"/>
                        <a:pt x="203200" y="496683"/>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sp>
              <p:nvSpPr>
                <p:cNvPr id="41" name="Freeform 40"/>
                <p:cNvSpPr/>
                <p:nvPr/>
              </p:nvSpPr>
              <p:spPr>
                <a:xfrm>
                  <a:off x="5894978" y="4224820"/>
                  <a:ext cx="93077" cy="459214"/>
                </a:xfrm>
                <a:custGeom>
                  <a:avLst/>
                  <a:gdLst>
                    <a:gd name="connsiteX0" fmla="*/ 0 w 787400"/>
                    <a:gd name="connsiteY0" fmla="*/ 406400 h 431800"/>
                    <a:gd name="connsiteX1" fmla="*/ 0 w 787400"/>
                    <a:gd name="connsiteY1" fmla="*/ 406400 h 431800"/>
                    <a:gd name="connsiteX2" fmla="*/ 25400 w 787400"/>
                    <a:gd name="connsiteY2" fmla="*/ 1270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06400 h 431800"/>
                    <a:gd name="connsiteX1" fmla="*/ 0 w 787400"/>
                    <a:gd name="connsiteY1" fmla="*/ 406400 h 431800"/>
                    <a:gd name="connsiteX2" fmla="*/ 38100 w 787400"/>
                    <a:gd name="connsiteY2" fmla="*/ 1524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355600 h 482600"/>
                    <a:gd name="connsiteX7" fmla="*/ 228600 w 787400"/>
                    <a:gd name="connsiteY7" fmla="*/ 431800 h 482600"/>
                    <a:gd name="connsiteX8" fmla="*/ 508000 w 787400"/>
                    <a:gd name="connsiteY8" fmla="*/ 431800 h 482600"/>
                    <a:gd name="connsiteX9" fmla="*/ 584200 w 787400"/>
                    <a:gd name="connsiteY9" fmla="*/ 228600 h 482600"/>
                    <a:gd name="connsiteX10" fmla="*/ 660400 w 787400"/>
                    <a:gd name="connsiteY10" fmla="*/ 203200 h 482600"/>
                    <a:gd name="connsiteX11" fmla="*/ 711200 w 787400"/>
                    <a:gd name="connsiteY11" fmla="*/ 355600 h 482600"/>
                    <a:gd name="connsiteX12" fmla="*/ 787400 w 787400"/>
                    <a:gd name="connsiteY12" fmla="*/ 482600 h 482600"/>
                    <a:gd name="connsiteX13" fmla="*/ 787400 w 787400"/>
                    <a:gd name="connsiteY13" fmla="*/ 482600 h 482600"/>
                    <a:gd name="connsiteX14" fmla="*/ 787400 w 787400"/>
                    <a:gd name="connsiteY14"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431800 h 482600"/>
                    <a:gd name="connsiteX7" fmla="*/ 508000 w 787400"/>
                    <a:gd name="connsiteY7" fmla="*/ 431800 h 482600"/>
                    <a:gd name="connsiteX8" fmla="*/ 584200 w 787400"/>
                    <a:gd name="connsiteY8" fmla="*/ 228600 h 482600"/>
                    <a:gd name="connsiteX9" fmla="*/ 660400 w 787400"/>
                    <a:gd name="connsiteY9" fmla="*/ 203200 h 482600"/>
                    <a:gd name="connsiteX10" fmla="*/ 711200 w 787400"/>
                    <a:gd name="connsiteY10" fmla="*/ 355600 h 482600"/>
                    <a:gd name="connsiteX11" fmla="*/ 787400 w 787400"/>
                    <a:gd name="connsiteY11" fmla="*/ 482600 h 482600"/>
                    <a:gd name="connsiteX12" fmla="*/ 787400 w 787400"/>
                    <a:gd name="connsiteY12" fmla="*/ 482600 h 482600"/>
                    <a:gd name="connsiteX13" fmla="*/ 787400 w 787400"/>
                    <a:gd name="connsiteY13"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28600 w 787400"/>
                    <a:gd name="connsiteY5" fmla="*/ 431800 h 482600"/>
                    <a:gd name="connsiteX6" fmla="*/ 508000 w 787400"/>
                    <a:gd name="connsiteY6" fmla="*/ 431800 h 482600"/>
                    <a:gd name="connsiteX7" fmla="*/ 584200 w 787400"/>
                    <a:gd name="connsiteY7" fmla="*/ 228600 h 482600"/>
                    <a:gd name="connsiteX8" fmla="*/ 660400 w 787400"/>
                    <a:gd name="connsiteY8" fmla="*/ 203200 h 482600"/>
                    <a:gd name="connsiteX9" fmla="*/ 711200 w 787400"/>
                    <a:gd name="connsiteY9" fmla="*/ 355600 h 482600"/>
                    <a:gd name="connsiteX10" fmla="*/ 787400 w 787400"/>
                    <a:gd name="connsiteY10" fmla="*/ 482600 h 482600"/>
                    <a:gd name="connsiteX11" fmla="*/ 787400 w 787400"/>
                    <a:gd name="connsiteY11" fmla="*/ 482600 h 482600"/>
                    <a:gd name="connsiteX12" fmla="*/ 787400 w 787400"/>
                    <a:gd name="connsiteY12" fmla="*/ 482600 h 482600"/>
                    <a:gd name="connsiteX0" fmla="*/ 0 w 787400"/>
                    <a:gd name="connsiteY0" fmla="*/ 462826 h 488226"/>
                    <a:gd name="connsiteX1" fmla="*/ 0 w 787400"/>
                    <a:gd name="connsiteY1" fmla="*/ 462826 h 488226"/>
                    <a:gd name="connsiteX2" fmla="*/ 38100 w 787400"/>
                    <a:gd name="connsiteY2" fmla="*/ 208826 h 488226"/>
                    <a:gd name="connsiteX3" fmla="*/ 1143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660400 w 787400"/>
                    <a:gd name="connsiteY6" fmla="*/ 208826 h 488226"/>
                    <a:gd name="connsiteX7" fmla="*/ 711200 w 787400"/>
                    <a:gd name="connsiteY7" fmla="*/ 361226 h 488226"/>
                    <a:gd name="connsiteX8" fmla="*/ 787400 w 787400"/>
                    <a:gd name="connsiteY8" fmla="*/ 488226 h 488226"/>
                    <a:gd name="connsiteX9" fmla="*/ 787400 w 787400"/>
                    <a:gd name="connsiteY9" fmla="*/ 488226 h 488226"/>
                    <a:gd name="connsiteX10" fmla="*/ 787400 w 787400"/>
                    <a:gd name="connsiteY10"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11200 w 787400"/>
                    <a:gd name="connsiteY6" fmla="*/ 361226 h 488226"/>
                    <a:gd name="connsiteX7" fmla="*/ 787400 w 787400"/>
                    <a:gd name="connsiteY7" fmla="*/ 488226 h 488226"/>
                    <a:gd name="connsiteX8" fmla="*/ 787400 w 787400"/>
                    <a:gd name="connsiteY8" fmla="*/ 488226 h 488226"/>
                    <a:gd name="connsiteX9" fmla="*/ 787400 w 787400"/>
                    <a:gd name="connsiteY9"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8" fmla="*/ 787400 w 787400"/>
                    <a:gd name="connsiteY8"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6" fmla="*/ 787400 w 787400"/>
                    <a:gd name="connsiteY6"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0" fmla="*/ 0 w 419100"/>
                    <a:gd name="connsiteY0" fmla="*/ 462826 h 488226"/>
                    <a:gd name="connsiteX1" fmla="*/ 0 w 419100"/>
                    <a:gd name="connsiteY1" fmla="*/ 462826 h 488226"/>
                    <a:gd name="connsiteX2" fmla="*/ 38100 w 419100"/>
                    <a:gd name="connsiteY2" fmla="*/ 208826 h 488226"/>
                    <a:gd name="connsiteX3" fmla="*/ 101600 w 419100"/>
                    <a:gd name="connsiteY3" fmla="*/ 5626 h 488226"/>
                    <a:gd name="connsiteX4" fmla="*/ 228600 w 419100"/>
                    <a:gd name="connsiteY4" fmla="*/ 437426 h 488226"/>
                    <a:gd name="connsiteX5" fmla="*/ 419100 w 4191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228600 w 355600"/>
                    <a:gd name="connsiteY4" fmla="*/ 437426 h 488226"/>
                    <a:gd name="connsiteX5" fmla="*/ 355600 w 3556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355600 w 3556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01600 w 266700"/>
                    <a:gd name="connsiteY3" fmla="*/ 5626 h 488226"/>
                    <a:gd name="connsiteX4" fmla="*/ 266700 w 2667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27000 w 266700"/>
                    <a:gd name="connsiteY3" fmla="*/ 5626 h 488226"/>
                    <a:gd name="connsiteX4" fmla="*/ 266700 w 266700"/>
                    <a:gd name="connsiteY4" fmla="*/ 488226 h 488226"/>
                    <a:gd name="connsiteX0" fmla="*/ 0 w 266700"/>
                    <a:gd name="connsiteY0" fmla="*/ 457236 h 482636"/>
                    <a:gd name="connsiteX1" fmla="*/ 0 w 266700"/>
                    <a:gd name="connsiteY1" fmla="*/ 457236 h 482636"/>
                    <a:gd name="connsiteX2" fmla="*/ 127000 w 266700"/>
                    <a:gd name="connsiteY2" fmla="*/ 36 h 482636"/>
                    <a:gd name="connsiteX3" fmla="*/ 266700 w 266700"/>
                    <a:gd name="connsiteY3" fmla="*/ 482636 h 482636"/>
                    <a:gd name="connsiteX0" fmla="*/ 0 w 203200"/>
                    <a:gd name="connsiteY0" fmla="*/ 457235 h 496683"/>
                    <a:gd name="connsiteX1" fmla="*/ 0 w 203200"/>
                    <a:gd name="connsiteY1" fmla="*/ 457235 h 496683"/>
                    <a:gd name="connsiteX2" fmla="*/ 127000 w 203200"/>
                    <a:gd name="connsiteY2" fmla="*/ 35 h 496683"/>
                    <a:gd name="connsiteX3" fmla="*/ 203200 w 203200"/>
                    <a:gd name="connsiteY3" fmla="*/ 496683 h 496683"/>
                    <a:gd name="connsiteX0" fmla="*/ 0 w 203200"/>
                    <a:gd name="connsiteY0" fmla="*/ 457235 h 496683"/>
                    <a:gd name="connsiteX1" fmla="*/ 0 w 203200"/>
                    <a:gd name="connsiteY1" fmla="*/ 457235 h 496683"/>
                    <a:gd name="connsiteX2" fmla="*/ 76200 w 203200"/>
                    <a:gd name="connsiteY2" fmla="*/ 35 h 496683"/>
                    <a:gd name="connsiteX3" fmla="*/ 203200 w 203200"/>
                    <a:gd name="connsiteY3" fmla="*/ 496683 h 496683"/>
                  </a:gdLst>
                  <a:ahLst/>
                  <a:cxnLst>
                    <a:cxn ang="0">
                      <a:pos x="connsiteX0" y="connsiteY0"/>
                    </a:cxn>
                    <a:cxn ang="0">
                      <a:pos x="connsiteX1" y="connsiteY1"/>
                    </a:cxn>
                    <a:cxn ang="0">
                      <a:pos x="connsiteX2" y="connsiteY2"/>
                    </a:cxn>
                    <a:cxn ang="0">
                      <a:pos x="connsiteX3" y="connsiteY3"/>
                    </a:cxn>
                  </a:cxnLst>
                  <a:rect l="l" t="t" r="r" b="b"/>
                  <a:pathLst>
                    <a:path w="203200" h="496683">
                      <a:moveTo>
                        <a:pt x="0" y="457235"/>
                      </a:moveTo>
                      <a:lnTo>
                        <a:pt x="0" y="457235"/>
                      </a:lnTo>
                      <a:cubicBezTo>
                        <a:pt x="12700" y="381035"/>
                        <a:pt x="31750" y="-4198"/>
                        <a:pt x="76200" y="35"/>
                      </a:cubicBezTo>
                      <a:cubicBezTo>
                        <a:pt x="129117" y="46602"/>
                        <a:pt x="150283" y="396141"/>
                        <a:pt x="203200" y="496683"/>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sp>
              <p:nvSpPr>
                <p:cNvPr id="42" name="Rectangle 17"/>
                <p:cNvSpPr>
                  <a:spLocks noChangeArrowheads="1"/>
                </p:cNvSpPr>
                <p:nvPr/>
              </p:nvSpPr>
              <p:spPr bwMode="auto">
                <a:xfrm>
                  <a:off x="5272678" y="4260855"/>
                  <a:ext cx="622300" cy="307777"/>
                </a:xfrm>
                <a:prstGeom prst="rect">
                  <a:avLst/>
                </a:prstGeom>
                <a:noFill/>
                <a:ln w="9525">
                  <a:noFill/>
                  <a:miter lim="800000"/>
                  <a:headEnd/>
                  <a:tailEnd/>
                </a:ln>
              </p:spPr>
              <p:txBody>
                <a:bodyPr wrap="square">
                  <a:prstTxWarp prst="textNoShape">
                    <a:avLst/>
                  </a:prstTxWarp>
                  <a:spAutoFit/>
                </a:bodyPr>
                <a:lstStyle/>
                <a:p>
                  <a:pPr algn="ctr" eaLnBrk="0" hangingPunct="0"/>
                  <a:r>
                    <a:rPr lang="en-US" sz="1400" dirty="0" smtClean="0"/>
                    <a:t>Blips</a:t>
                  </a:r>
                  <a:endParaRPr lang="en-US" sz="1400" dirty="0"/>
                </a:p>
              </p:txBody>
            </p:sp>
          </p:grpSp>
          <p:sp>
            <p:nvSpPr>
              <p:cNvPr id="16391" name="Line 11"/>
              <p:cNvSpPr>
                <a:spLocks noChangeShapeType="1"/>
              </p:cNvSpPr>
              <p:nvPr/>
            </p:nvSpPr>
            <p:spPr bwMode="auto">
              <a:xfrm rot="5400000">
                <a:off x="4850853" y="1766866"/>
                <a:ext cx="1692" cy="7457027"/>
              </a:xfrm>
              <a:prstGeom prst="line">
                <a:avLst/>
              </a:prstGeom>
              <a:noFill/>
              <a:ln w="38100">
                <a:solidFill>
                  <a:schemeClr val="tx1"/>
                </a:solidFill>
                <a:round/>
                <a:headEnd type="triangle" w="med" len="med"/>
                <a:tailEnd/>
              </a:ln>
            </p:spPr>
            <p:txBody>
              <a:bodyPr wrap="none" anchor="ctr">
                <a:prstTxWarp prst="textNoShape">
                  <a:avLst/>
                </a:prstTxWarp>
              </a:bodyPr>
              <a:lstStyle/>
              <a:p>
                <a:endParaRPr lang="en-US"/>
              </a:p>
            </p:txBody>
          </p:sp>
        </p:grpSp>
      </p:grpSp>
      <p:sp>
        <p:nvSpPr>
          <p:cNvPr id="16403" name="Line 25"/>
          <p:cNvSpPr>
            <a:spLocks noChangeShapeType="1"/>
          </p:cNvSpPr>
          <p:nvPr/>
        </p:nvSpPr>
        <p:spPr bwMode="auto">
          <a:xfrm flipH="1">
            <a:off x="6460510" y="1120835"/>
            <a:ext cx="0" cy="4621029"/>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sp>
        <p:nvSpPr>
          <p:cNvPr id="46" name="Rectangle 1052"/>
          <p:cNvSpPr>
            <a:spLocks noChangeArrowheads="1"/>
          </p:cNvSpPr>
          <p:nvPr/>
        </p:nvSpPr>
        <p:spPr bwMode="auto">
          <a:xfrm>
            <a:off x="6486049" y="1040062"/>
            <a:ext cx="2186763" cy="4214251"/>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8" name="TextBox 7"/>
          <p:cNvSpPr txBox="1"/>
          <p:nvPr/>
        </p:nvSpPr>
        <p:spPr>
          <a:xfrm>
            <a:off x="9779000" y="5791200"/>
            <a:ext cx="184666" cy="369332"/>
          </a:xfrm>
          <a:prstGeom prst="rect">
            <a:avLst/>
          </a:prstGeom>
          <a:noFill/>
        </p:spPr>
        <p:txBody>
          <a:bodyPr wrap="none" rtlCol="0">
            <a:spAutoFit/>
          </a:bodyPr>
          <a:lstStyle/>
          <a:p>
            <a:endParaRPr lang="en-US" dirty="0"/>
          </a:p>
        </p:txBody>
      </p:sp>
      <p:sp>
        <p:nvSpPr>
          <p:cNvPr id="43" name="Rectangle 42"/>
          <p:cNvSpPr/>
          <p:nvPr/>
        </p:nvSpPr>
        <p:spPr>
          <a:xfrm>
            <a:off x="132050" y="176342"/>
            <a:ext cx="8773193" cy="584775"/>
          </a:xfrm>
          <a:prstGeom prst="rect">
            <a:avLst/>
          </a:prstGeom>
          <a:noFill/>
        </p:spPr>
        <p:txBody>
          <a:bodyPr wrap="square">
            <a:spAutoFit/>
          </a:bodyPr>
          <a:lstStyle/>
          <a:p>
            <a:pPr algn="ctr"/>
            <a:r>
              <a:rPr lang="en-US" sz="3200" b="1" dirty="0" smtClean="0">
                <a:solidFill>
                  <a:srgbClr val="1F497D"/>
                </a:solidFill>
              </a:rPr>
              <a:t>What is exactly the “Block-and-Lock” approach?</a:t>
            </a:r>
            <a:endParaRPr lang="en-US" sz="3200" b="1" dirty="0">
              <a:solidFill>
                <a:srgbClr val="1F497D"/>
              </a:solidFill>
            </a:endParaRPr>
          </a:p>
        </p:txBody>
      </p:sp>
      <p:grpSp>
        <p:nvGrpSpPr>
          <p:cNvPr id="3" name="Group 2"/>
          <p:cNvGrpSpPr/>
          <p:nvPr/>
        </p:nvGrpSpPr>
        <p:grpSpPr>
          <a:xfrm>
            <a:off x="243915" y="1085957"/>
            <a:ext cx="8898498" cy="5963421"/>
            <a:chOff x="243915" y="1085957"/>
            <a:chExt cx="8898498" cy="5963421"/>
          </a:xfrm>
        </p:grpSpPr>
        <p:sp>
          <p:nvSpPr>
            <p:cNvPr id="36" name="Rectangle 35"/>
            <p:cNvSpPr/>
            <p:nvPr/>
          </p:nvSpPr>
          <p:spPr>
            <a:xfrm>
              <a:off x="6547968" y="1085957"/>
              <a:ext cx="2244822" cy="410509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nvGrpSpPr>
            <p:cNvPr id="37" name="Group 36"/>
            <p:cNvGrpSpPr/>
            <p:nvPr/>
          </p:nvGrpSpPr>
          <p:grpSpPr>
            <a:xfrm>
              <a:off x="6500911" y="4272962"/>
              <a:ext cx="2229795" cy="1411509"/>
              <a:chOff x="6500911" y="3641396"/>
              <a:chExt cx="2229795" cy="1513130"/>
            </a:xfrm>
          </p:grpSpPr>
          <p:sp>
            <p:nvSpPr>
              <p:cNvPr id="44" name="Freeform 43"/>
              <p:cNvSpPr/>
              <p:nvPr/>
            </p:nvSpPr>
            <p:spPr>
              <a:xfrm>
                <a:off x="6500911" y="4811626"/>
                <a:ext cx="2181327" cy="342900"/>
              </a:xfrm>
              <a:custGeom>
                <a:avLst/>
                <a:gdLst>
                  <a:gd name="connsiteX0" fmla="*/ 0 w 2181327"/>
                  <a:gd name="connsiteY0" fmla="*/ 0 h 342900"/>
                  <a:gd name="connsiteX1" fmla="*/ 660400 w 2181327"/>
                  <a:gd name="connsiteY1" fmla="*/ 203200 h 342900"/>
                  <a:gd name="connsiteX2" fmla="*/ 1155700 w 2181327"/>
                  <a:gd name="connsiteY2" fmla="*/ 279400 h 342900"/>
                  <a:gd name="connsiteX3" fmla="*/ 1524000 w 2181327"/>
                  <a:gd name="connsiteY3" fmla="*/ 317500 h 342900"/>
                  <a:gd name="connsiteX4" fmla="*/ 1993900 w 2181327"/>
                  <a:gd name="connsiteY4" fmla="*/ 317500 h 342900"/>
                  <a:gd name="connsiteX5" fmla="*/ 2171700 w 2181327"/>
                  <a:gd name="connsiteY5" fmla="*/ 342900 h 342900"/>
                  <a:gd name="connsiteX6" fmla="*/ 2159000 w 2181327"/>
                  <a:gd name="connsiteY6" fmla="*/ 3175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1327" h="342900">
                    <a:moveTo>
                      <a:pt x="0" y="0"/>
                    </a:moveTo>
                    <a:cubicBezTo>
                      <a:pt x="233891" y="78316"/>
                      <a:pt x="467783" y="156633"/>
                      <a:pt x="660400" y="203200"/>
                    </a:cubicBezTo>
                    <a:cubicBezTo>
                      <a:pt x="853017" y="249767"/>
                      <a:pt x="1011767" y="260350"/>
                      <a:pt x="1155700" y="279400"/>
                    </a:cubicBezTo>
                    <a:cubicBezTo>
                      <a:pt x="1299633" y="298450"/>
                      <a:pt x="1384300" y="311150"/>
                      <a:pt x="1524000" y="317500"/>
                    </a:cubicBezTo>
                    <a:cubicBezTo>
                      <a:pt x="1663700" y="323850"/>
                      <a:pt x="1885950" y="313267"/>
                      <a:pt x="1993900" y="317500"/>
                    </a:cubicBezTo>
                    <a:cubicBezTo>
                      <a:pt x="2101850" y="321733"/>
                      <a:pt x="2144183" y="342900"/>
                      <a:pt x="2171700" y="342900"/>
                    </a:cubicBezTo>
                    <a:cubicBezTo>
                      <a:pt x="2199217" y="342900"/>
                      <a:pt x="2159000" y="317500"/>
                      <a:pt x="2159000" y="317500"/>
                    </a:cubicBezTo>
                  </a:path>
                </a:pathLst>
              </a:custGeom>
              <a:ln w="38100" cmpd="sng">
                <a:gradFill flip="none" rotWithShape="1">
                  <a:gsLst>
                    <a:gs pos="0">
                      <a:srgbClr val="FF0000"/>
                    </a:gs>
                    <a:gs pos="100000">
                      <a:prstClr val="white"/>
                    </a:gs>
                    <a:gs pos="50000">
                      <a:srgbClr val="FFFF00"/>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ln w="38100" cmpd="sng">
                    <a:solidFill>
                      <a:srgbClr val="FF1619"/>
                    </a:solidFill>
                  </a:ln>
                </a:endParaRPr>
              </a:p>
            </p:txBody>
          </p:sp>
          <p:sp>
            <p:nvSpPr>
              <p:cNvPr id="45" name="Text Box 6"/>
              <p:cNvSpPr txBox="1">
                <a:spLocks noChangeArrowheads="1"/>
              </p:cNvSpPr>
              <p:nvPr/>
            </p:nvSpPr>
            <p:spPr bwMode="auto">
              <a:xfrm>
                <a:off x="6689958" y="3641396"/>
                <a:ext cx="2040748"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smtClean="0"/>
                  <a:t>Deep latency</a:t>
                </a:r>
                <a:endParaRPr lang="en-US" sz="2000" b="1" dirty="0"/>
              </a:p>
            </p:txBody>
          </p:sp>
          <p:sp>
            <p:nvSpPr>
              <p:cNvPr id="47" name="AutoShape 22"/>
              <p:cNvSpPr>
                <a:spLocks noChangeArrowheads="1"/>
              </p:cNvSpPr>
              <p:nvPr/>
            </p:nvSpPr>
            <p:spPr bwMode="auto">
              <a:xfrm>
                <a:off x="7507328" y="4114883"/>
                <a:ext cx="406009" cy="568412"/>
              </a:xfrm>
              <a:prstGeom prst="downArrow">
                <a:avLst>
                  <a:gd name="adj1" fmla="val 50000"/>
                  <a:gd name="adj2" fmla="val 35000"/>
                </a:avLst>
              </a:prstGeom>
              <a:solidFill>
                <a:schemeClr val="tx2"/>
              </a:solidFill>
              <a:ln w="9525">
                <a:solidFill>
                  <a:srgbClr val="4F81BD"/>
                </a:solidFill>
                <a:miter lim="800000"/>
                <a:headEnd/>
                <a:tailEnd/>
              </a:ln>
            </p:spPr>
            <p:txBody>
              <a:bodyPr wrap="none" anchor="ctr">
                <a:prstTxWarp prst="textNoShape">
                  <a:avLst/>
                </a:prstTxWarp>
              </a:bodyPr>
              <a:lstStyle/>
              <a:p>
                <a:pPr eaLnBrk="0" hangingPunct="0"/>
                <a:endParaRPr lang="en-US" sz="2000"/>
              </a:p>
            </p:txBody>
          </p:sp>
        </p:grpSp>
        <p:sp>
          <p:nvSpPr>
            <p:cNvPr id="38" name="AutoShape 15"/>
            <p:cNvSpPr>
              <a:spLocks noChangeArrowheads="1"/>
            </p:cNvSpPr>
            <p:nvPr/>
          </p:nvSpPr>
          <p:spPr bwMode="auto">
            <a:xfrm>
              <a:off x="6430035" y="2520709"/>
              <a:ext cx="2712378" cy="1066553"/>
            </a:xfrm>
            <a:prstGeom prst="rightArrow">
              <a:avLst>
                <a:gd name="adj1" fmla="val 50000"/>
                <a:gd name="adj2" fmla="val 68404"/>
              </a:avLst>
            </a:prstGeom>
            <a:gradFill rotWithShape="0">
              <a:gsLst>
                <a:gs pos="0">
                  <a:srgbClr val="FF0000"/>
                </a:gs>
                <a:gs pos="100000">
                  <a:srgbClr val="CADB2B"/>
                </a:gs>
              </a:gsLst>
              <a:lin ang="0" scaled="1"/>
            </a:gradFill>
            <a:ln w="9525">
              <a:noFill/>
              <a:miter lim="800000"/>
              <a:headEnd/>
              <a:tailEnd/>
            </a:ln>
          </p:spPr>
          <p:txBody>
            <a:bodyPr wrap="none" anchor="ctr">
              <a:prstTxWarp prst="textNoShape">
                <a:avLst/>
              </a:prstTxWarp>
            </a:bodyPr>
            <a:lstStyle/>
            <a:p>
              <a:pPr algn="ctr" eaLnBrk="0" hangingPunct="0"/>
              <a:r>
                <a:rPr lang="en-US" sz="2000" dirty="0" smtClean="0"/>
                <a:t>ART  </a:t>
              </a:r>
              <a:r>
                <a:rPr lang="en-US" sz="2000" smtClean="0"/>
                <a:t>+ Transcriptional</a:t>
              </a:r>
            </a:p>
            <a:p>
              <a:pPr algn="ctr" eaLnBrk="0" hangingPunct="0"/>
              <a:r>
                <a:rPr lang="en-US" sz="2000" dirty="0" smtClean="0"/>
                <a:t> inhibitor</a:t>
              </a:r>
              <a:endParaRPr lang="en-US" sz="2000" dirty="0"/>
            </a:p>
          </p:txBody>
        </p:sp>
        <p:sp>
          <p:nvSpPr>
            <p:cNvPr id="48" name="TextBox 47"/>
            <p:cNvSpPr txBox="1"/>
            <p:nvPr/>
          </p:nvSpPr>
          <p:spPr>
            <a:xfrm>
              <a:off x="243915" y="6117502"/>
              <a:ext cx="8569927" cy="931876"/>
            </a:xfrm>
            <a:prstGeom prst="rect">
              <a:avLst/>
            </a:prstGeom>
            <a:noFill/>
          </p:spPr>
          <p:txBody>
            <a:bodyPr wrap="square" rtlCol="0">
              <a:spAutoFit/>
            </a:bodyPr>
            <a:lstStyle/>
            <a:p>
              <a:r>
                <a:rPr lang="en-US" b="1" dirty="0" smtClean="0"/>
                <a:t>This approach that may reduce </a:t>
              </a:r>
              <a:r>
                <a:rPr lang="en-US" b="1" dirty="0"/>
                <a:t>the size of the latent reservoir pool by blocking ongoing viral </a:t>
              </a:r>
              <a:r>
                <a:rPr lang="en-US" b="1" dirty="0" smtClean="0"/>
                <a:t>replication and preventing replenishment </a:t>
              </a:r>
              <a:r>
                <a:rPr lang="en-US" b="1" dirty="0"/>
                <a:t>of the latent viral </a:t>
              </a:r>
              <a:r>
                <a:rPr lang="en-US" b="1" dirty="0" smtClean="0"/>
                <a:t>reservoir</a:t>
              </a:r>
            </a:p>
            <a:p>
              <a:endParaRPr lang="en-US" b="1" dirty="0"/>
            </a:p>
          </p:txBody>
        </p:sp>
      </p:grpSp>
    </p:spTree>
    <p:extLst>
      <p:ext uri="{BB962C8B-B14F-4D97-AF65-F5344CB8AC3E}">
        <p14:creationId xmlns:p14="http://schemas.microsoft.com/office/powerpoint/2010/main" val="247828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0" y="891754"/>
            <a:ext cx="9144000" cy="0"/>
          </a:xfrm>
          <a:prstGeom prst="line">
            <a:avLst/>
          </a:prstGeom>
          <a:ln w="38100" cmpd="dbl">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0" y="6835213"/>
            <a:ext cx="9142413" cy="0"/>
          </a:xfrm>
          <a:prstGeom prst="line">
            <a:avLst/>
          </a:prstGeom>
          <a:ln w="57150" cmpd="sng">
            <a:solidFill>
              <a:srgbClr val="1F497D"/>
            </a:solidFill>
          </a:ln>
        </p:spPr>
        <p:style>
          <a:lnRef idx="2">
            <a:schemeClr val="accent1"/>
          </a:lnRef>
          <a:fillRef idx="0">
            <a:schemeClr val="accent1"/>
          </a:fillRef>
          <a:effectRef idx="1">
            <a:schemeClr val="accent1"/>
          </a:effectRef>
          <a:fontRef idx="minor">
            <a:schemeClr val="tx1"/>
          </a:fontRef>
        </p:style>
      </p:cxnSp>
      <p:sp>
        <p:nvSpPr>
          <p:cNvPr id="16398" name="AutoShape 20"/>
          <p:cNvSpPr>
            <a:spLocks noChangeArrowheads="1"/>
          </p:cNvSpPr>
          <p:nvPr/>
        </p:nvSpPr>
        <p:spPr bwMode="auto">
          <a:xfrm>
            <a:off x="1556266" y="2092943"/>
            <a:ext cx="406009" cy="568412"/>
          </a:xfrm>
          <a:prstGeom prst="downArrow">
            <a:avLst>
              <a:gd name="adj1" fmla="val 50000"/>
              <a:gd name="adj2" fmla="val 35000"/>
            </a:avLst>
          </a:prstGeom>
          <a:solidFill>
            <a:schemeClr val="tx2"/>
          </a:solidFill>
          <a:ln w="9525">
            <a:solidFill>
              <a:srgbClr val="4F81BD"/>
            </a:solidFill>
            <a:miter lim="800000"/>
            <a:headEnd/>
            <a:tailEnd/>
          </a:ln>
        </p:spPr>
        <p:txBody>
          <a:bodyPr wrap="none" anchor="ctr">
            <a:prstTxWarp prst="textNoShape">
              <a:avLst/>
            </a:prstTxWarp>
          </a:bodyPr>
          <a:lstStyle/>
          <a:p>
            <a:pPr eaLnBrk="0" hangingPunct="0"/>
            <a:endParaRPr lang="en-US"/>
          </a:p>
        </p:txBody>
      </p:sp>
      <p:sp>
        <p:nvSpPr>
          <p:cNvPr id="16399" name="AutoShape 21"/>
          <p:cNvSpPr>
            <a:spLocks noChangeArrowheads="1"/>
          </p:cNvSpPr>
          <p:nvPr/>
        </p:nvSpPr>
        <p:spPr bwMode="auto">
          <a:xfrm>
            <a:off x="4709596" y="2092943"/>
            <a:ext cx="406009" cy="568412"/>
          </a:xfrm>
          <a:prstGeom prst="downArrow">
            <a:avLst>
              <a:gd name="adj1" fmla="val 50000"/>
              <a:gd name="adj2" fmla="val 35000"/>
            </a:avLst>
          </a:prstGeom>
          <a:solidFill>
            <a:schemeClr val="tx2"/>
          </a:solidFill>
          <a:ln w="9525">
            <a:solidFill>
              <a:srgbClr val="4F81BD"/>
            </a:solidFill>
            <a:miter lim="800000"/>
            <a:headEnd/>
            <a:tailEnd/>
          </a:ln>
        </p:spPr>
        <p:txBody>
          <a:bodyPr wrap="none" anchor="ctr">
            <a:prstTxWarp prst="textNoShape">
              <a:avLst/>
            </a:prstTxWarp>
          </a:bodyPr>
          <a:lstStyle/>
          <a:p>
            <a:pPr eaLnBrk="0" hangingPunct="0"/>
            <a:endParaRPr lang="en-US"/>
          </a:p>
        </p:txBody>
      </p:sp>
      <p:sp>
        <p:nvSpPr>
          <p:cNvPr id="16400" name="AutoShape 22"/>
          <p:cNvSpPr>
            <a:spLocks noChangeArrowheads="1"/>
          </p:cNvSpPr>
          <p:nvPr/>
        </p:nvSpPr>
        <p:spPr bwMode="auto">
          <a:xfrm>
            <a:off x="7534743" y="2092943"/>
            <a:ext cx="406009" cy="568412"/>
          </a:xfrm>
          <a:prstGeom prst="downArrow">
            <a:avLst>
              <a:gd name="adj1" fmla="val 50000"/>
              <a:gd name="adj2" fmla="val 35000"/>
            </a:avLst>
          </a:prstGeom>
          <a:solidFill>
            <a:schemeClr val="tx2"/>
          </a:solidFill>
          <a:ln w="9525">
            <a:solidFill>
              <a:srgbClr val="4F81BD"/>
            </a:solidFill>
            <a:miter lim="800000"/>
            <a:headEnd/>
            <a:tailEnd/>
          </a:ln>
        </p:spPr>
        <p:txBody>
          <a:bodyPr wrap="none" anchor="ctr">
            <a:prstTxWarp prst="textNoShape">
              <a:avLst/>
            </a:prstTxWarp>
          </a:bodyPr>
          <a:lstStyle/>
          <a:p>
            <a:pPr eaLnBrk="0" hangingPunct="0"/>
            <a:endParaRPr lang="en-US"/>
          </a:p>
        </p:txBody>
      </p:sp>
      <p:sp>
        <p:nvSpPr>
          <p:cNvPr id="16408" name="Text Box 6"/>
          <p:cNvSpPr txBox="1">
            <a:spLocks noChangeArrowheads="1"/>
          </p:cNvSpPr>
          <p:nvPr/>
        </p:nvSpPr>
        <p:spPr bwMode="auto">
          <a:xfrm>
            <a:off x="2931617" y="1073460"/>
            <a:ext cx="3410473" cy="830997"/>
          </a:xfrm>
          <a:prstGeom prst="rect">
            <a:avLst/>
          </a:prstGeom>
          <a:noFill/>
          <a:ln w="9525">
            <a:noFill/>
            <a:miter lim="800000"/>
            <a:headEnd/>
            <a:tailEnd/>
          </a:ln>
        </p:spPr>
        <p:txBody>
          <a:bodyPr>
            <a:prstTxWarp prst="textNoShape">
              <a:avLst/>
            </a:prstTxWarp>
            <a:spAutoFit/>
          </a:bodyPr>
          <a:lstStyle/>
          <a:p>
            <a:pPr algn="ctr" eaLnBrk="0" hangingPunct="0"/>
            <a:r>
              <a:rPr lang="en-US" sz="1600" dirty="0"/>
              <a:t>Antiretroviral </a:t>
            </a:r>
            <a:r>
              <a:rPr lang="en-US" sz="1600" dirty="0" smtClean="0"/>
              <a:t>therapy (ART</a:t>
            </a:r>
            <a:r>
              <a:rPr lang="en-US" sz="1600" dirty="0"/>
              <a:t>) </a:t>
            </a:r>
            <a:r>
              <a:rPr lang="en-US" sz="1600" dirty="0" smtClean="0"/>
              <a:t>is capable </a:t>
            </a:r>
            <a:r>
              <a:rPr lang="en-US" sz="1600" dirty="0"/>
              <a:t>of suppressing </a:t>
            </a:r>
            <a:r>
              <a:rPr lang="en-US" sz="1600" dirty="0" smtClean="0"/>
              <a:t>HIV to </a:t>
            </a:r>
            <a:r>
              <a:rPr lang="en-US" sz="1600" dirty="0"/>
              <a:t>undetectable levels</a:t>
            </a:r>
          </a:p>
        </p:txBody>
      </p:sp>
      <p:sp>
        <p:nvSpPr>
          <p:cNvPr id="16409" name="Rectangle 17"/>
          <p:cNvSpPr>
            <a:spLocks noChangeArrowheads="1"/>
          </p:cNvSpPr>
          <p:nvPr/>
        </p:nvSpPr>
        <p:spPr bwMode="auto">
          <a:xfrm>
            <a:off x="6690585" y="1073460"/>
            <a:ext cx="2040194" cy="830997"/>
          </a:xfrm>
          <a:prstGeom prst="rect">
            <a:avLst/>
          </a:prstGeom>
          <a:noFill/>
          <a:ln w="9525">
            <a:noFill/>
            <a:miter lim="800000"/>
            <a:headEnd/>
            <a:tailEnd/>
          </a:ln>
        </p:spPr>
        <p:txBody>
          <a:bodyPr>
            <a:prstTxWarp prst="textNoShape">
              <a:avLst/>
            </a:prstTxWarp>
            <a:spAutoFit/>
          </a:bodyPr>
          <a:lstStyle/>
          <a:p>
            <a:pPr algn="ctr" eaLnBrk="0" hangingPunct="0"/>
            <a:r>
              <a:rPr lang="en-US" sz="1600" dirty="0"/>
              <a:t>However, the virus rebounds after cessation of therapy</a:t>
            </a:r>
          </a:p>
        </p:txBody>
      </p:sp>
      <p:sp>
        <p:nvSpPr>
          <p:cNvPr id="16410" name="Text Box 19"/>
          <p:cNvSpPr txBox="1">
            <a:spLocks noChangeArrowheads="1"/>
          </p:cNvSpPr>
          <p:nvPr/>
        </p:nvSpPr>
        <p:spPr bwMode="auto">
          <a:xfrm>
            <a:off x="129200" y="1073460"/>
            <a:ext cx="2760859" cy="830997"/>
          </a:xfrm>
          <a:prstGeom prst="rect">
            <a:avLst/>
          </a:prstGeom>
          <a:noFill/>
          <a:ln w="9525">
            <a:noFill/>
            <a:miter lim="800000"/>
            <a:headEnd/>
            <a:tailEnd/>
          </a:ln>
        </p:spPr>
        <p:txBody>
          <a:bodyPr>
            <a:prstTxWarp prst="textNoShape">
              <a:avLst/>
            </a:prstTxWarp>
            <a:spAutoFit/>
          </a:bodyPr>
          <a:lstStyle/>
          <a:p>
            <a:pPr algn="ctr" eaLnBrk="0" hangingPunct="0"/>
            <a:r>
              <a:rPr lang="en-US" sz="1600" dirty="0"/>
              <a:t>HIV infection is characterized by high levels of circulating viruses in the blood </a:t>
            </a:r>
          </a:p>
        </p:txBody>
      </p:sp>
      <p:grpSp>
        <p:nvGrpSpPr>
          <p:cNvPr id="5" name="Group 4"/>
          <p:cNvGrpSpPr/>
          <p:nvPr/>
        </p:nvGrpSpPr>
        <p:grpSpPr>
          <a:xfrm>
            <a:off x="290075" y="1120837"/>
            <a:ext cx="8440703" cy="4975161"/>
            <a:chOff x="530134" y="1247836"/>
            <a:chExt cx="8050078" cy="4572147"/>
          </a:xfrm>
        </p:grpSpPr>
        <p:sp>
          <p:nvSpPr>
            <p:cNvPr id="16402" name="Line 24"/>
            <p:cNvSpPr>
              <a:spLocks noChangeShapeType="1"/>
            </p:cNvSpPr>
            <p:nvPr/>
          </p:nvSpPr>
          <p:spPr bwMode="auto">
            <a:xfrm flipH="1">
              <a:off x="2902932" y="1247836"/>
              <a:ext cx="20225" cy="4246698"/>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grpSp>
          <p:nvGrpSpPr>
            <p:cNvPr id="4" name="Group 3"/>
            <p:cNvGrpSpPr/>
            <p:nvPr/>
          </p:nvGrpSpPr>
          <p:grpSpPr>
            <a:xfrm>
              <a:off x="530134" y="2454020"/>
              <a:ext cx="8050078" cy="3365963"/>
              <a:chOff x="530134" y="2454020"/>
              <a:chExt cx="8050078" cy="3365963"/>
            </a:xfrm>
          </p:grpSpPr>
          <p:pic>
            <p:nvPicPr>
              <p:cNvPr id="16404" name="Picture 26"/>
              <p:cNvPicPr>
                <a:picLocks noChangeAspect="1" noChangeArrowheads="1"/>
              </p:cNvPicPr>
              <p:nvPr/>
            </p:nvPicPr>
            <p:blipFill>
              <a:blip r:embed="rId3"/>
              <a:srcRect/>
              <a:stretch>
                <a:fillRect/>
              </a:stretch>
            </p:blipFill>
            <p:spPr bwMode="auto">
              <a:xfrm>
                <a:off x="4163180" y="3234524"/>
                <a:ext cx="1991134" cy="1422722"/>
              </a:xfrm>
              <a:prstGeom prst="rect">
                <a:avLst/>
              </a:prstGeom>
              <a:noFill/>
              <a:ln w="9525">
                <a:noFill/>
                <a:miter lim="800000"/>
                <a:headEnd/>
                <a:tailEnd/>
              </a:ln>
            </p:spPr>
          </p:pic>
          <p:sp>
            <p:nvSpPr>
              <p:cNvPr id="16385" name="Line 2"/>
              <p:cNvSpPr>
                <a:spLocks noChangeShapeType="1"/>
              </p:cNvSpPr>
              <p:nvPr/>
            </p:nvSpPr>
            <p:spPr bwMode="auto">
              <a:xfrm flipV="1">
                <a:off x="1153641" y="5077843"/>
                <a:ext cx="7292932" cy="1692"/>
              </a:xfrm>
              <a:prstGeom prst="line">
                <a:avLst/>
              </a:prstGeom>
              <a:noFill/>
              <a:ln w="19050">
                <a:solidFill>
                  <a:srgbClr val="FF0508"/>
                </a:solidFill>
                <a:prstDash val="sysDot"/>
                <a:round/>
                <a:headEnd/>
                <a:tailEnd/>
              </a:ln>
            </p:spPr>
            <p:txBody>
              <a:bodyPr wrap="none" anchor="ctr">
                <a:prstTxWarp prst="textNoShape">
                  <a:avLst/>
                </a:prstTxWarp>
              </a:bodyPr>
              <a:lstStyle/>
              <a:p>
                <a:endParaRPr lang="en-US"/>
              </a:p>
            </p:txBody>
          </p:sp>
          <p:sp>
            <p:nvSpPr>
              <p:cNvPr id="16386" name="Text Box 3"/>
              <p:cNvSpPr txBox="1">
                <a:spLocks noChangeArrowheads="1"/>
              </p:cNvSpPr>
              <p:nvPr/>
            </p:nvSpPr>
            <p:spPr bwMode="auto">
              <a:xfrm>
                <a:off x="1221304" y="4768270"/>
                <a:ext cx="1602735" cy="327979"/>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FF0508"/>
                    </a:solidFill>
                  </a:rPr>
                  <a:t>Limit of detection</a:t>
                </a:r>
              </a:p>
            </p:txBody>
          </p:sp>
          <p:sp>
            <p:nvSpPr>
              <p:cNvPr id="16387" name="Line 4"/>
              <p:cNvSpPr>
                <a:spLocks noChangeShapeType="1"/>
              </p:cNvSpPr>
              <p:nvPr/>
            </p:nvSpPr>
            <p:spPr bwMode="auto">
              <a:xfrm>
                <a:off x="1111348" y="2628257"/>
                <a:ext cx="1691" cy="2866277"/>
              </a:xfrm>
              <a:prstGeom prst="line">
                <a:avLst/>
              </a:prstGeom>
              <a:noFill/>
              <a:ln w="38100">
                <a:solidFill>
                  <a:schemeClr val="tx1"/>
                </a:solidFill>
                <a:round/>
                <a:headEnd type="triangle" w="med" len="med"/>
                <a:tailEnd/>
              </a:ln>
            </p:spPr>
            <p:txBody>
              <a:bodyPr wrap="none" anchor="ctr">
                <a:prstTxWarp prst="textNoShape">
                  <a:avLst/>
                </a:prstTxWarp>
              </a:bodyPr>
              <a:lstStyle/>
              <a:p>
                <a:endParaRPr lang="en-US"/>
              </a:p>
            </p:txBody>
          </p:sp>
          <p:sp>
            <p:nvSpPr>
              <p:cNvPr id="16388" name="Freeform 5"/>
              <p:cNvSpPr>
                <a:spLocks/>
              </p:cNvSpPr>
              <p:nvPr/>
            </p:nvSpPr>
            <p:spPr bwMode="auto">
              <a:xfrm>
                <a:off x="1153636" y="2790661"/>
                <a:ext cx="7308157" cy="2882662"/>
              </a:xfrm>
              <a:custGeom>
                <a:avLst/>
                <a:gdLst>
                  <a:gd name="T0" fmla="*/ 0 w 4320"/>
                  <a:gd name="T1" fmla="*/ 2147483647 h 1704"/>
                  <a:gd name="T2" fmla="*/ 362902500 w 4320"/>
                  <a:gd name="T3" fmla="*/ 504031250 h 1704"/>
                  <a:gd name="T4" fmla="*/ 604837500 w 4320"/>
                  <a:gd name="T5" fmla="*/ 866933750 h 1704"/>
                  <a:gd name="T6" fmla="*/ 967740000 w 4320"/>
                  <a:gd name="T7" fmla="*/ 745966250 h 1704"/>
                  <a:gd name="T8" fmla="*/ 1209675000 w 4320"/>
                  <a:gd name="T9" fmla="*/ 866933750 h 1704"/>
                  <a:gd name="T10" fmla="*/ 1451610000 w 4320"/>
                  <a:gd name="T11" fmla="*/ 745966250 h 1704"/>
                  <a:gd name="T12" fmla="*/ 1693545000 w 4320"/>
                  <a:gd name="T13" fmla="*/ 987901250 h 1704"/>
                  <a:gd name="T14" fmla="*/ 1935480000 w 4320"/>
                  <a:gd name="T15" fmla="*/ 745966250 h 1704"/>
                  <a:gd name="T16" fmla="*/ 2147483647 w 4320"/>
                  <a:gd name="T17" fmla="*/ 866933750 h 1704"/>
                  <a:gd name="T18" fmla="*/ 2147483647 w 4320"/>
                  <a:gd name="T19" fmla="*/ 866933750 h 1704"/>
                  <a:gd name="T20" fmla="*/ 2147483647 w 4320"/>
                  <a:gd name="T21" fmla="*/ 1713706250 h 1704"/>
                  <a:gd name="T22" fmla="*/ 2147483647 w 4320"/>
                  <a:gd name="T23" fmla="*/ 2147483647 h 1704"/>
                  <a:gd name="T24" fmla="*/ 2147483647 w 4320"/>
                  <a:gd name="T25" fmla="*/ 2147483647 h 1704"/>
                  <a:gd name="T26" fmla="*/ 2147483647 w 4320"/>
                  <a:gd name="T27" fmla="*/ 2147483647 h 1704"/>
                  <a:gd name="T28" fmla="*/ 2147483647 w 4320"/>
                  <a:gd name="T29" fmla="*/ 2147483647 h 1704"/>
                  <a:gd name="T30" fmla="*/ 2147483647 w 4320"/>
                  <a:gd name="T31" fmla="*/ 2147483647 h 1704"/>
                  <a:gd name="T32" fmla="*/ 2147483647 w 4320"/>
                  <a:gd name="T33" fmla="*/ 2147483647 h 1704"/>
                  <a:gd name="T34" fmla="*/ 2147483647 w 4320"/>
                  <a:gd name="T35" fmla="*/ 2147483647 h 1704"/>
                  <a:gd name="T36" fmla="*/ 2147483647 w 4320"/>
                  <a:gd name="T37" fmla="*/ 2147483647 h 1704"/>
                  <a:gd name="T38" fmla="*/ 2147483647 w 4320"/>
                  <a:gd name="T39" fmla="*/ 624998750 h 1704"/>
                  <a:gd name="T40" fmla="*/ 2147483647 w 4320"/>
                  <a:gd name="T41" fmla="*/ 987901250 h 1704"/>
                  <a:gd name="T42" fmla="*/ 2147483647 w 4320"/>
                  <a:gd name="T43" fmla="*/ 624998750 h 1704"/>
                  <a:gd name="T44" fmla="*/ 2147483647 w 4320"/>
                  <a:gd name="T45" fmla="*/ 624998750 h 1704"/>
                  <a:gd name="T46" fmla="*/ 2147483647 w 4320"/>
                  <a:gd name="T47" fmla="*/ 504031250 h 17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0"/>
                  <a:gd name="T73" fmla="*/ 0 h 1704"/>
                  <a:gd name="T74" fmla="*/ 4320 w 4320"/>
                  <a:gd name="T75" fmla="*/ 1704 h 17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0" h="1704">
                    <a:moveTo>
                      <a:pt x="0" y="1544"/>
                    </a:moveTo>
                    <a:cubicBezTo>
                      <a:pt x="52" y="972"/>
                      <a:pt x="104" y="400"/>
                      <a:pt x="144" y="200"/>
                    </a:cubicBezTo>
                    <a:cubicBezTo>
                      <a:pt x="184" y="0"/>
                      <a:pt x="200" y="328"/>
                      <a:pt x="240" y="344"/>
                    </a:cubicBezTo>
                    <a:cubicBezTo>
                      <a:pt x="280" y="360"/>
                      <a:pt x="344" y="296"/>
                      <a:pt x="384" y="296"/>
                    </a:cubicBezTo>
                    <a:cubicBezTo>
                      <a:pt x="424" y="296"/>
                      <a:pt x="448" y="344"/>
                      <a:pt x="480" y="344"/>
                    </a:cubicBezTo>
                    <a:cubicBezTo>
                      <a:pt x="512" y="344"/>
                      <a:pt x="544" y="288"/>
                      <a:pt x="576" y="296"/>
                    </a:cubicBezTo>
                    <a:cubicBezTo>
                      <a:pt x="608" y="304"/>
                      <a:pt x="640" y="392"/>
                      <a:pt x="672" y="392"/>
                    </a:cubicBezTo>
                    <a:cubicBezTo>
                      <a:pt x="704" y="392"/>
                      <a:pt x="720" y="304"/>
                      <a:pt x="768" y="296"/>
                    </a:cubicBezTo>
                    <a:cubicBezTo>
                      <a:pt x="816" y="288"/>
                      <a:pt x="896" y="336"/>
                      <a:pt x="960" y="344"/>
                    </a:cubicBezTo>
                    <a:cubicBezTo>
                      <a:pt x="1024" y="352"/>
                      <a:pt x="1088" y="288"/>
                      <a:pt x="1152" y="344"/>
                    </a:cubicBezTo>
                    <a:cubicBezTo>
                      <a:pt x="1216" y="400"/>
                      <a:pt x="1288" y="576"/>
                      <a:pt x="1344" y="680"/>
                    </a:cubicBezTo>
                    <a:cubicBezTo>
                      <a:pt x="1400" y="784"/>
                      <a:pt x="1440" y="880"/>
                      <a:pt x="1488" y="968"/>
                    </a:cubicBezTo>
                    <a:cubicBezTo>
                      <a:pt x="1536" y="1056"/>
                      <a:pt x="1584" y="1136"/>
                      <a:pt x="1632" y="1208"/>
                    </a:cubicBezTo>
                    <a:cubicBezTo>
                      <a:pt x="1680" y="1280"/>
                      <a:pt x="1728" y="1352"/>
                      <a:pt x="1776" y="1400"/>
                    </a:cubicBezTo>
                    <a:cubicBezTo>
                      <a:pt x="1824" y="1448"/>
                      <a:pt x="1816" y="1472"/>
                      <a:pt x="1920" y="1496"/>
                    </a:cubicBezTo>
                    <a:cubicBezTo>
                      <a:pt x="2024" y="1520"/>
                      <a:pt x="2264" y="1536"/>
                      <a:pt x="2400" y="1544"/>
                    </a:cubicBezTo>
                    <a:cubicBezTo>
                      <a:pt x="2536" y="1552"/>
                      <a:pt x="2664" y="1552"/>
                      <a:pt x="2736" y="1544"/>
                    </a:cubicBezTo>
                    <a:cubicBezTo>
                      <a:pt x="2808" y="1536"/>
                      <a:pt x="2768" y="1504"/>
                      <a:pt x="2832" y="1496"/>
                    </a:cubicBezTo>
                    <a:cubicBezTo>
                      <a:pt x="2896" y="1488"/>
                      <a:pt x="3040" y="1704"/>
                      <a:pt x="3120" y="1496"/>
                    </a:cubicBezTo>
                    <a:cubicBezTo>
                      <a:pt x="3200" y="1288"/>
                      <a:pt x="3224" y="432"/>
                      <a:pt x="3312" y="248"/>
                    </a:cubicBezTo>
                    <a:cubicBezTo>
                      <a:pt x="3400" y="64"/>
                      <a:pt x="3560" y="392"/>
                      <a:pt x="3648" y="392"/>
                    </a:cubicBezTo>
                    <a:cubicBezTo>
                      <a:pt x="3736" y="392"/>
                      <a:pt x="3776" y="272"/>
                      <a:pt x="3840" y="248"/>
                    </a:cubicBezTo>
                    <a:cubicBezTo>
                      <a:pt x="3904" y="224"/>
                      <a:pt x="3952" y="256"/>
                      <a:pt x="4032" y="248"/>
                    </a:cubicBezTo>
                    <a:cubicBezTo>
                      <a:pt x="4112" y="240"/>
                      <a:pt x="4272" y="208"/>
                      <a:pt x="4320" y="200"/>
                    </a:cubicBezTo>
                  </a:path>
                </a:pathLst>
              </a:custGeom>
              <a:noFill/>
              <a:ln w="38100">
                <a:solidFill>
                  <a:srgbClr val="FF0208"/>
                </a:solidFill>
                <a:round/>
                <a:headEnd/>
                <a:tailEnd/>
              </a:ln>
            </p:spPr>
            <p:txBody>
              <a:bodyPr wrap="none" anchor="ctr">
                <a:prstTxWarp prst="textNoShape">
                  <a:avLst/>
                </a:prstTxWarp>
              </a:bodyPr>
              <a:lstStyle/>
              <a:p>
                <a:pPr eaLnBrk="0" hangingPunct="0"/>
                <a:endParaRPr lang="en-US"/>
              </a:p>
            </p:txBody>
          </p:sp>
          <p:sp>
            <p:nvSpPr>
              <p:cNvPr id="16389" name="Text Box 9"/>
              <p:cNvSpPr txBox="1">
                <a:spLocks noChangeArrowheads="1"/>
              </p:cNvSpPr>
              <p:nvPr/>
            </p:nvSpPr>
            <p:spPr bwMode="auto">
              <a:xfrm rot="16200000">
                <a:off x="-101546" y="3866205"/>
                <a:ext cx="1644954" cy="381593"/>
              </a:xfrm>
              <a:prstGeom prst="rect">
                <a:avLst/>
              </a:prstGeom>
              <a:noFill/>
              <a:ln w="9525">
                <a:noFill/>
                <a:miter lim="800000"/>
                <a:headEnd/>
                <a:tailEnd/>
              </a:ln>
            </p:spPr>
            <p:txBody>
              <a:bodyPr wrap="none">
                <a:prstTxWarp prst="textNoShape">
                  <a:avLst/>
                </a:prstTxWarp>
                <a:spAutoFit/>
              </a:bodyPr>
              <a:lstStyle/>
              <a:p>
                <a:pPr eaLnBrk="0" hangingPunct="0"/>
                <a:r>
                  <a:rPr lang="en-US" sz="2000" dirty="0"/>
                  <a:t>Circulating virus</a:t>
                </a:r>
              </a:p>
            </p:txBody>
          </p:sp>
          <p:sp>
            <p:nvSpPr>
              <p:cNvPr id="16390" name="Text Box 10"/>
              <p:cNvSpPr txBox="1">
                <a:spLocks noChangeArrowheads="1"/>
              </p:cNvSpPr>
              <p:nvPr/>
            </p:nvSpPr>
            <p:spPr bwMode="auto">
              <a:xfrm>
                <a:off x="4479927" y="5464250"/>
                <a:ext cx="668566" cy="355733"/>
              </a:xfrm>
              <a:prstGeom prst="rect">
                <a:avLst/>
              </a:prstGeom>
              <a:noFill/>
              <a:ln w="9525">
                <a:noFill/>
                <a:miter lim="800000"/>
                <a:headEnd/>
                <a:tailEnd/>
              </a:ln>
            </p:spPr>
            <p:txBody>
              <a:bodyPr wrap="none">
                <a:prstTxWarp prst="textNoShape">
                  <a:avLst/>
                </a:prstTxWarp>
                <a:spAutoFit/>
              </a:bodyPr>
              <a:lstStyle/>
              <a:p>
                <a:pPr eaLnBrk="0" hangingPunct="0"/>
                <a:r>
                  <a:rPr lang="en-US" sz="2000" dirty="0"/>
                  <a:t>Time</a:t>
                </a:r>
              </a:p>
            </p:txBody>
          </p:sp>
          <p:sp>
            <p:nvSpPr>
              <p:cNvPr id="16392" name="Rectangle 12"/>
              <p:cNvSpPr>
                <a:spLocks noChangeArrowheads="1"/>
              </p:cNvSpPr>
              <p:nvPr/>
            </p:nvSpPr>
            <p:spPr bwMode="auto">
              <a:xfrm>
                <a:off x="3926338" y="5091377"/>
                <a:ext cx="2642440" cy="4466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a:p>
            </p:txBody>
          </p:sp>
          <p:sp>
            <p:nvSpPr>
              <p:cNvPr id="16393" name="Text Box 13"/>
              <p:cNvSpPr txBox="1">
                <a:spLocks noChangeArrowheads="1"/>
              </p:cNvSpPr>
              <p:nvPr/>
            </p:nvSpPr>
            <p:spPr bwMode="auto">
              <a:xfrm>
                <a:off x="2902932" y="2454020"/>
                <a:ext cx="702422" cy="327979"/>
              </a:xfrm>
              <a:prstGeom prst="rect">
                <a:avLst/>
              </a:prstGeom>
              <a:noFill/>
              <a:ln w="9525">
                <a:noFill/>
                <a:miter lim="800000"/>
                <a:headEnd/>
                <a:tailEnd/>
              </a:ln>
            </p:spPr>
            <p:txBody>
              <a:bodyPr wrap="none">
                <a:prstTxWarp prst="textNoShape">
                  <a:avLst/>
                </a:prstTxWarp>
                <a:spAutoFit/>
              </a:bodyPr>
              <a:lstStyle/>
              <a:p>
                <a:pPr eaLnBrk="0" hangingPunct="0"/>
                <a:r>
                  <a:rPr lang="en-US" sz="1400" b="1" dirty="0"/>
                  <a:t>START</a:t>
                </a:r>
              </a:p>
            </p:txBody>
          </p:sp>
          <p:sp>
            <p:nvSpPr>
              <p:cNvPr id="16394" name="Text Box 14"/>
              <p:cNvSpPr txBox="1">
                <a:spLocks noChangeArrowheads="1"/>
              </p:cNvSpPr>
              <p:nvPr/>
            </p:nvSpPr>
            <p:spPr bwMode="auto">
              <a:xfrm>
                <a:off x="5826125" y="2454020"/>
                <a:ext cx="613153" cy="327979"/>
              </a:xfrm>
              <a:prstGeom prst="rect">
                <a:avLst/>
              </a:prstGeom>
              <a:noFill/>
              <a:ln w="9525">
                <a:noFill/>
                <a:miter lim="800000"/>
                <a:headEnd/>
                <a:tailEnd/>
              </a:ln>
            </p:spPr>
            <p:txBody>
              <a:bodyPr wrap="none">
                <a:prstTxWarp prst="textNoShape">
                  <a:avLst/>
                </a:prstTxWarp>
                <a:spAutoFit/>
              </a:bodyPr>
              <a:lstStyle/>
              <a:p>
                <a:pPr eaLnBrk="0" hangingPunct="0"/>
                <a:r>
                  <a:rPr lang="en-US" sz="1400" b="1"/>
                  <a:t>STOP</a:t>
                </a:r>
              </a:p>
            </p:txBody>
          </p:sp>
          <p:sp>
            <p:nvSpPr>
              <p:cNvPr id="16395" name="AutoShape 15"/>
              <p:cNvSpPr>
                <a:spLocks noChangeArrowheads="1"/>
              </p:cNvSpPr>
              <p:nvPr/>
            </p:nvSpPr>
            <p:spPr bwMode="auto">
              <a:xfrm>
                <a:off x="2937843" y="2701010"/>
                <a:ext cx="3448101" cy="624238"/>
              </a:xfrm>
              <a:prstGeom prst="rightArrow">
                <a:avLst>
                  <a:gd name="adj1" fmla="val 50000"/>
                  <a:gd name="adj2" fmla="val 68404"/>
                </a:avLst>
              </a:prstGeom>
              <a:gradFill rotWithShape="0">
                <a:gsLst>
                  <a:gs pos="0">
                    <a:srgbClr val="00ACDC"/>
                  </a:gs>
                  <a:gs pos="100000">
                    <a:srgbClr val="CADB2B"/>
                  </a:gs>
                </a:gsLst>
                <a:lin ang="0" scaled="1"/>
              </a:gradFill>
              <a:ln w="9525">
                <a:noFill/>
                <a:miter lim="800000"/>
                <a:headEnd/>
                <a:tailEnd/>
              </a:ln>
            </p:spPr>
            <p:txBody>
              <a:bodyPr wrap="none" anchor="ctr">
                <a:prstTxWarp prst="textNoShape">
                  <a:avLst/>
                </a:prstTxWarp>
              </a:bodyPr>
              <a:lstStyle/>
              <a:p>
                <a:pPr eaLnBrk="0" hangingPunct="0"/>
                <a:endParaRPr lang="en-US"/>
              </a:p>
            </p:txBody>
          </p:sp>
          <p:sp>
            <p:nvSpPr>
              <p:cNvPr id="16396" name="Text Box 16"/>
              <p:cNvSpPr txBox="1">
                <a:spLocks noChangeArrowheads="1"/>
              </p:cNvSpPr>
              <p:nvPr/>
            </p:nvSpPr>
            <p:spPr bwMode="auto">
              <a:xfrm>
                <a:off x="4340805" y="2809271"/>
                <a:ext cx="636522" cy="426373"/>
              </a:xfrm>
              <a:prstGeom prst="rect">
                <a:avLst/>
              </a:prstGeom>
              <a:noFill/>
              <a:ln w="9525">
                <a:noFill/>
                <a:miter lim="800000"/>
                <a:headEnd/>
                <a:tailEnd/>
              </a:ln>
            </p:spPr>
            <p:txBody>
              <a:bodyPr wrap="none">
                <a:prstTxWarp prst="textNoShape">
                  <a:avLst/>
                </a:prstTxWarp>
                <a:spAutoFit/>
              </a:bodyPr>
              <a:lstStyle/>
              <a:p>
                <a:pPr eaLnBrk="0" hangingPunct="0"/>
                <a:r>
                  <a:rPr lang="en-US" sz="2000" dirty="0" smtClean="0"/>
                  <a:t>ART</a:t>
                </a:r>
                <a:endParaRPr lang="en-US" sz="2000" dirty="0"/>
              </a:p>
            </p:txBody>
          </p:sp>
          <p:grpSp>
            <p:nvGrpSpPr>
              <p:cNvPr id="12" name="Group 11"/>
              <p:cNvGrpSpPr/>
              <p:nvPr/>
            </p:nvGrpSpPr>
            <p:grpSpPr>
              <a:xfrm>
                <a:off x="4495379" y="4614324"/>
                <a:ext cx="1479616" cy="489357"/>
                <a:chOff x="4599578" y="4224820"/>
                <a:chExt cx="1388477" cy="459214"/>
              </a:xfrm>
            </p:grpSpPr>
            <p:sp>
              <p:nvSpPr>
                <p:cNvPr id="39" name="Freeform 38"/>
                <p:cNvSpPr/>
                <p:nvPr/>
              </p:nvSpPr>
              <p:spPr>
                <a:xfrm>
                  <a:off x="4599578" y="4356430"/>
                  <a:ext cx="145251" cy="314903"/>
                </a:xfrm>
                <a:custGeom>
                  <a:avLst/>
                  <a:gdLst>
                    <a:gd name="connsiteX0" fmla="*/ 0 w 787400"/>
                    <a:gd name="connsiteY0" fmla="*/ 406400 h 431800"/>
                    <a:gd name="connsiteX1" fmla="*/ 0 w 787400"/>
                    <a:gd name="connsiteY1" fmla="*/ 406400 h 431800"/>
                    <a:gd name="connsiteX2" fmla="*/ 25400 w 787400"/>
                    <a:gd name="connsiteY2" fmla="*/ 1270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06400 h 431800"/>
                    <a:gd name="connsiteX1" fmla="*/ 0 w 787400"/>
                    <a:gd name="connsiteY1" fmla="*/ 406400 h 431800"/>
                    <a:gd name="connsiteX2" fmla="*/ 38100 w 787400"/>
                    <a:gd name="connsiteY2" fmla="*/ 1524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355600 h 482600"/>
                    <a:gd name="connsiteX7" fmla="*/ 228600 w 787400"/>
                    <a:gd name="connsiteY7" fmla="*/ 431800 h 482600"/>
                    <a:gd name="connsiteX8" fmla="*/ 508000 w 787400"/>
                    <a:gd name="connsiteY8" fmla="*/ 431800 h 482600"/>
                    <a:gd name="connsiteX9" fmla="*/ 584200 w 787400"/>
                    <a:gd name="connsiteY9" fmla="*/ 228600 h 482600"/>
                    <a:gd name="connsiteX10" fmla="*/ 660400 w 787400"/>
                    <a:gd name="connsiteY10" fmla="*/ 203200 h 482600"/>
                    <a:gd name="connsiteX11" fmla="*/ 711200 w 787400"/>
                    <a:gd name="connsiteY11" fmla="*/ 355600 h 482600"/>
                    <a:gd name="connsiteX12" fmla="*/ 787400 w 787400"/>
                    <a:gd name="connsiteY12" fmla="*/ 482600 h 482600"/>
                    <a:gd name="connsiteX13" fmla="*/ 787400 w 787400"/>
                    <a:gd name="connsiteY13" fmla="*/ 482600 h 482600"/>
                    <a:gd name="connsiteX14" fmla="*/ 787400 w 787400"/>
                    <a:gd name="connsiteY14"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431800 h 482600"/>
                    <a:gd name="connsiteX7" fmla="*/ 508000 w 787400"/>
                    <a:gd name="connsiteY7" fmla="*/ 431800 h 482600"/>
                    <a:gd name="connsiteX8" fmla="*/ 584200 w 787400"/>
                    <a:gd name="connsiteY8" fmla="*/ 228600 h 482600"/>
                    <a:gd name="connsiteX9" fmla="*/ 660400 w 787400"/>
                    <a:gd name="connsiteY9" fmla="*/ 203200 h 482600"/>
                    <a:gd name="connsiteX10" fmla="*/ 711200 w 787400"/>
                    <a:gd name="connsiteY10" fmla="*/ 355600 h 482600"/>
                    <a:gd name="connsiteX11" fmla="*/ 787400 w 787400"/>
                    <a:gd name="connsiteY11" fmla="*/ 482600 h 482600"/>
                    <a:gd name="connsiteX12" fmla="*/ 787400 w 787400"/>
                    <a:gd name="connsiteY12" fmla="*/ 482600 h 482600"/>
                    <a:gd name="connsiteX13" fmla="*/ 787400 w 787400"/>
                    <a:gd name="connsiteY13"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28600 w 787400"/>
                    <a:gd name="connsiteY5" fmla="*/ 431800 h 482600"/>
                    <a:gd name="connsiteX6" fmla="*/ 508000 w 787400"/>
                    <a:gd name="connsiteY6" fmla="*/ 431800 h 482600"/>
                    <a:gd name="connsiteX7" fmla="*/ 584200 w 787400"/>
                    <a:gd name="connsiteY7" fmla="*/ 228600 h 482600"/>
                    <a:gd name="connsiteX8" fmla="*/ 660400 w 787400"/>
                    <a:gd name="connsiteY8" fmla="*/ 203200 h 482600"/>
                    <a:gd name="connsiteX9" fmla="*/ 711200 w 787400"/>
                    <a:gd name="connsiteY9" fmla="*/ 355600 h 482600"/>
                    <a:gd name="connsiteX10" fmla="*/ 787400 w 787400"/>
                    <a:gd name="connsiteY10" fmla="*/ 482600 h 482600"/>
                    <a:gd name="connsiteX11" fmla="*/ 787400 w 787400"/>
                    <a:gd name="connsiteY11" fmla="*/ 482600 h 482600"/>
                    <a:gd name="connsiteX12" fmla="*/ 787400 w 787400"/>
                    <a:gd name="connsiteY12" fmla="*/ 482600 h 482600"/>
                    <a:gd name="connsiteX0" fmla="*/ 0 w 787400"/>
                    <a:gd name="connsiteY0" fmla="*/ 462826 h 488226"/>
                    <a:gd name="connsiteX1" fmla="*/ 0 w 787400"/>
                    <a:gd name="connsiteY1" fmla="*/ 462826 h 488226"/>
                    <a:gd name="connsiteX2" fmla="*/ 38100 w 787400"/>
                    <a:gd name="connsiteY2" fmla="*/ 208826 h 488226"/>
                    <a:gd name="connsiteX3" fmla="*/ 1143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660400 w 787400"/>
                    <a:gd name="connsiteY6" fmla="*/ 208826 h 488226"/>
                    <a:gd name="connsiteX7" fmla="*/ 711200 w 787400"/>
                    <a:gd name="connsiteY7" fmla="*/ 361226 h 488226"/>
                    <a:gd name="connsiteX8" fmla="*/ 787400 w 787400"/>
                    <a:gd name="connsiteY8" fmla="*/ 488226 h 488226"/>
                    <a:gd name="connsiteX9" fmla="*/ 787400 w 787400"/>
                    <a:gd name="connsiteY9" fmla="*/ 488226 h 488226"/>
                    <a:gd name="connsiteX10" fmla="*/ 787400 w 787400"/>
                    <a:gd name="connsiteY10"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11200 w 787400"/>
                    <a:gd name="connsiteY6" fmla="*/ 361226 h 488226"/>
                    <a:gd name="connsiteX7" fmla="*/ 787400 w 787400"/>
                    <a:gd name="connsiteY7" fmla="*/ 488226 h 488226"/>
                    <a:gd name="connsiteX8" fmla="*/ 787400 w 787400"/>
                    <a:gd name="connsiteY8" fmla="*/ 488226 h 488226"/>
                    <a:gd name="connsiteX9" fmla="*/ 787400 w 787400"/>
                    <a:gd name="connsiteY9"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8" fmla="*/ 787400 w 787400"/>
                    <a:gd name="connsiteY8"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6" fmla="*/ 787400 w 787400"/>
                    <a:gd name="connsiteY6"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0" fmla="*/ 0 w 419100"/>
                    <a:gd name="connsiteY0" fmla="*/ 462826 h 488226"/>
                    <a:gd name="connsiteX1" fmla="*/ 0 w 419100"/>
                    <a:gd name="connsiteY1" fmla="*/ 462826 h 488226"/>
                    <a:gd name="connsiteX2" fmla="*/ 38100 w 419100"/>
                    <a:gd name="connsiteY2" fmla="*/ 208826 h 488226"/>
                    <a:gd name="connsiteX3" fmla="*/ 101600 w 419100"/>
                    <a:gd name="connsiteY3" fmla="*/ 5626 h 488226"/>
                    <a:gd name="connsiteX4" fmla="*/ 228600 w 419100"/>
                    <a:gd name="connsiteY4" fmla="*/ 437426 h 488226"/>
                    <a:gd name="connsiteX5" fmla="*/ 419100 w 4191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228600 w 355600"/>
                    <a:gd name="connsiteY4" fmla="*/ 437426 h 488226"/>
                    <a:gd name="connsiteX5" fmla="*/ 355600 w 3556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355600 w 3556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01600 w 266700"/>
                    <a:gd name="connsiteY3" fmla="*/ 5626 h 488226"/>
                    <a:gd name="connsiteX4" fmla="*/ 266700 w 2667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27000 w 266700"/>
                    <a:gd name="connsiteY3" fmla="*/ 5626 h 488226"/>
                    <a:gd name="connsiteX4" fmla="*/ 266700 w 266700"/>
                    <a:gd name="connsiteY4" fmla="*/ 488226 h 488226"/>
                    <a:gd name="connsiteX0" fmla="*/ 0 w 266700"/>
                    <a:gd name="connsiteY0" fmla="*/ 457236 h 482636"/>
                    <a:gd name="connsiteX1" fmla="*/ 0 w 266700"/>
                    <a:gd name="connsiteY1" fmla="*/ 457236 h 482636"/>
                    <a:gd name="connsiteX2" fmla="*/ 127000 w 266700"/>
                    <a:gd name="connsiteY2" fmla="*/ 36 h 482636"/>
                    <a:gd name="connsiteX3" fmla="*/ 266700 w 266700"/>
                    <a:gd name="connsiteY3" fmla="*/ 482636 h 482636"/>
                    <a:gd name="connsiteX0" fmla="*/ 0 w 203200"/>
                    <a:gd name="connsiteY0" fmla="*/ 457235 h 496683"/>
                    <a:gd name="connsiteX1" fmla="*/ 0 w 203200"/>
                    <a:gd name="connsiteY1" fmla="*/ 457235 h 496683"/>
                    <a:gd name="connsiteX2" fmla="*/ 127000 w 203200"/>
                    <a:gd name="connsiteY2" fmla="*/ 35 h 496683"/>
                    <a:gd name="connsiteX3" fmla="*/ 203200 w 203200"/>
                    <a:gd name="connsiteY3" fmla="*/ 496683 h 496683"/>
                    <a:gd name="connsiteX0" fmla="*/ 0 w 203200"/>
                    <a:gd name="connsiteY0" fmla="*/ 457235 h 496683"/>
                    <a:gd name="connsiteX1" fmla="*/ 0 w 203200"/>
                    <a:gd name="connsiteY1" fmla="*/ 457235 h 496683"/>
                    <a:gd name="connsiteX2" fmla="*/ 76200 w 203200"/>
                    <a:gd name="connsiteY2" fmla="*/ 35 h 496683"/>
                    <a:gd name="connsiteX3" fmla="*/ 203200 w 203200"/>
                    <a:gd name="connsiteY3" fmla="*/ 496683 h 496683"/>
                  </a:gdLst>
                  <a:ahLst/>
                  <a:cxnLst>
                    <a:cxn ang="0">
                      <a:pos x="connsiteX0" y="connsiteY0"/>
                    </a:cxn>
                    <a:cxn ang="0">
                      <a:pos x="connsiteX1" y="connsiteY1"/>
                    </a:cxn>
                    <a:cxn ang="0">
                      <a:pos x="connsiteX2" y="connsiteY2"/>
                    </a:cxn>
                    <a:cxn ang="0">
                      <a:pos x="connsiteX3" y="connsiteY3"/>
                    </a:cxn>
                  </a:cxnLst>
                  <a:rect l="l" t="t" r="r" b="b"/>
                  <a:pathLst>
                    <a:path w="203200" h="496683">
                      <a:moveTo>
                        <a:pt x="0" y="457235"/>
                      </a:moveTo>
                      <a:lnTo>
                        <a:pt x="0" y="457235"/>
                      </a:lnTo>
                      <a:cubicBezTo>
                        <a:pt x="12700" y="381035"/>
                        <a:pt x="31750" y="-4198"/>
                        <a:pt x="76200" y="35"/>
                      </a:cubicBezTo>
                      <a:cubicBezTo>
                        <a:pt x="129117" y="46602"/>
                        <a:pt x="150283" y="396141"/>
                        <a:pt x="203200" y="496683"/>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sp>
              <p:nvSpPr>
                <p:cNvPr id="40" name="Freeform 39"/>
                <p:cNvSpPr/>
                <p:nvPr/>
              </p:nvSpPr>
              <p:spPr>
                <a:xfrm>
                  <a:off x="5183779" y="4483100"/>
                  <a:ext cx="107446" cy="188233"/>
                </a:xfrm>
                <a:custGeom>
                  <a:avLst/>
                  <a:gdLst>
                    <a:gd name="connsiteX0" fmla="*/ 0 w 787400"/>
                    <a:gd name="connsiteY0" fmla="*/ 406400 h 431800"/>
                    <a:gd name="connsiteX1" fmla="*/ 0 w 787400"/>
                    <a:gd name="connsiteY1" fmla="*/ 406400 h 431800"/>
                    <a:gd name="connsiteX2" fmla="*/ 25400 w 787400"/>
                    <a:gd name="connsiteY2" fmla="*/ 1270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06400 h 431800"/>
                    <a:gd name="connsiteX1" fmla="*/ 0 w 787400"/>
                    <a:gd name="connsiteY1" fmla="*/ 406400 h 431800"/>
                    <a:gd name="connsiteX2" fmla="*/ 38100 w 787400"/>
                    <a:gd name="connsiteY2" fmla="*/ 1524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355600 h 482600"/>
                    <a:gd name="connsiteX7" fmla="*/ 228600 w 787400"/>
                    <a:gd name="connsiteY7" fmla="*/ 431800 h 482600"/>
                    <a:gd name="connsiteX8" fmla="*/ 508000 w 787400"/>
                    <a:gd name="connsiteY8" fmla="*/ 431800 h 482600"/>
                    <a:gd name="connsiteX9" fmla="*/ 584200 w 787400"/>
                    <a:gd name="connsiteY9" fmla="*/ 228600 h 482600"/>
                    <a:gd name="connsiteX10" fmla="*/ 660400 w 787400"/>
                    <a:gd name="connsiteY10" fmla="*/ 203200 h 482600"/>
                    <a:gd name="connsiteX11" fmla="*/ 711200 w 787400"/>
                    <a:gd name="connsiteY11" fmla="*/ 355600 h 482600"/>
                    <a:gd name="connsiteX12" fmla="*/ 787400 w 787400"/>
                    <a:gd name="connsiteY12" fmla="*/ 482600 h 482600"/>
                    <a:gd name="connsiteX13" fmla="*/ 787400 w 787400"/>
                    <a:gd name="connsiteY13" fmla="*/ 482600 h 482600"/>
                    <a:gd name="connsiteX14" fmla="*/ 787400 w 787400"/>
                    <a:gd name="connsiteY14"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431800 h 482600"/>
                    <a:gd name="connsiteX7" fmla="*/ 508000 w 787400"/>
                    <a:gd name="connsiteY7" fmla="*/ 431800 h 482600"/>
                    <a:gd name="connsiteX8" fmla="*/ 584200 w 787400"/>
                    <a:gd name="connsiteY8" fmla="*/ 228600 h 482600"/>
                    <a:gd name="connsiteX9" fmla="*/ 660400 w 787400"/>
                    <a:gd name="connsiteY9" fmla="*/ 203200 h 482600"/>
                    <a:gd name="connsiteX10" fmla="*/ 711200 w 787400"/>
                    <a:gd name="connsiteY10" fmla="*/ 355600 h 482600"/>
                    <a:gd name="connsiteX11" fmla="*/ 787400 w 787400"/>
                    <a:gd name="connsiteY11" fmla="*/ 482600 h 482600"/>
                    <a:gd name="connsiteX12" fmla="*/ 787400 w 787400"/>
                    <a:gd name="connsiteY12" fmla="*/ 482600 h 482600"/>
                    <a:gd name="connsiteX13" fmla="*/ 787400 w 787400"/>
                    <a:gd name="connsiteY13"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28600 w 787400"/>
                    <a:gd name="connsiteY5" fmla="*/ 431800 h 482600"/>
                    <a:gd name="connsiteX6" fmla="*/ 508000 w 787400"/>
                    <a:gd name="connsiteY6" fmla="*/ 431800 h 482600"/>
                    <a:gd name="connsiteX7" fmla="*/ 584200 w 787400"/>
                    <a:gd name="connsiteY7" fmla="*/ 228600 h 482600"/>
                    <a:gd name="connsiteX8" fmla="*/ 660400 w 787400"/>
                    <a:gd name="connsiteY8" fmla="*/ 203200 h 482600"/>
                    <a:gd name="connsiteX9" fmla="*/ 711200 w 787400"/>
                    <a:gd name="connsiteY9" fmla="*/ 355600 h 482600"/>
                    <a:gd name="connsiteX10" fmla="*/ 787400 w 787400"/>
                    <a:gd name="connsiteY10" fmla="*/ 482600 h 482600"/>
                    <a:gd name="connsiteX11" fmla="*/ 787400 w 787400"/>
                    <a:gd name="connsiteY11" fmla="*/ 482600 h 482600"/>
                    <a:gd name="connsiteX12" fmla="*/ 787400 w 787400"/>
                    <a:gd name="connsiteY12" fmla="*/ 482600 h 482600"/>
                    <a:gd name="connsiteX0" fmla="*/ 0 w 787400"/>
                    <a:gd name="connsiteY0" fmla="*/ 462826 h 488226"/>
                    <a:gd name="connsiteX1" fmla="*/ 0 w 787400"/>
                    <a:gd name="connsiteY1" fmla="*/ 462826 h 488226"/>
                    <a:gd name="connsiteX2" fmla="*/ 38100 w 787400"/>
                    <a:gd name="connsiteY2" fmla="*/ 208826 h 488226"/>
                    <a:gd name="connsiteX3" fmla="*/ 1143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660400 w 787400"/>
                    <a:gd name="connsiteY6" fmla="*/ 208826 h 488226"/>
                    <a:gd name="connsiteX7" fmla="*/ 711200 w 787400"/>
                    <a:gd name="connsiteY7" fmla="*/ 361226 h 488226"/>
                    <a:gd name="connsiteX8" fmla="*/ 787400 w 787400"/>
                    <a:gd name="connsiteY8" fmla="*/ 488226 h 488226"/>
                    <a:gd name="connsiteX9" fmla="*/ 787400 w 787400"/>
                    <a:gd name="connsiteY9" fmla="*/ 488226 h 488226"/>
                    <a:gd name="connsiteX10" fmla="*/ 787400 w 787400"/>
                    <a:gd name="connsiteY10"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11200 w 787400"/>
                    <a:gd name="connsiteY6" fmla="*/ 361226 h 488226"/>
                    <a:gd name="connsiteX7" fmla="*/ 787400 w 787400"/>
                    <a:gd name="connsiteY7" fmla="*/ 488226 h 488226"/>
                    <a:gd name="connsiteX8" fmla="*/ 787400 w 787400"/>
                    <a:gd name="connsiteY8" fmla="*/ 488226 h 488226"/>
                    <a:gd name="connsiteX9" fmla="*/ 787400 w 787400"/>
                    <a:gd name="connsiteY9"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8" fmla="*/ 787400 w 787400"/>
                    <a:gd name="connsiteY8"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6" fmla="*/ 787400 w 787400"/>
                    <a:gd name="connsiteY6"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0" fmla="*/ 0 w 419100"/>
                    <a:gd name="connsiteY0" fmla="*/ 462826 h 488226"/>
                    <a:gd name="connsiteX1" fmla="*/ 0 w 419100"/>
                    <a:gd name="connsiteY1" fmla="*/ 462826 h 488226"/>
                    <a:gd name="connsiteX2" fmla="*/ 38100 w 419100"/>
                    <a:gd name="connsiteY2" fmla="*/ 208826 h 488226"/>
                    <a:gd name="connsiteX3" fmla="*/ 101600 w 419100"/>
                    <a:gd name="connsiteY3" fmla="*/ 5626 h 488226"/>
                    <a:gd name="connsiteX4" fmla="*/ 228600 w 419100"/>
                    <a:gd name="connsiteY4" fmla="*/ 437426 h 488226"/>
                    <a:gd name="connsiteX5" fmla="*/ 419100 w 4191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228600 w 355600"/>
                    <a:gd name="connsiteY4" fmla="*/ 437426 h 488226"/>
                    <a:gd name="connsiteX5" fmla="*/ 355600 w 3556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355600 w 3556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01600 w 266700"/>
                    <a:gd name="connsiteY3" fmla="*/ 5626 h 488226"/>
                    <a:gd name="connsiteX4" fmla="*/ 266700 w 2667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27000 w 266700"/>
                    <a:gd name="connsiteY3" fmla="*/ 5626 h 488226"/>
                    <a:gd name="connsiteX4" fmla="*/ 266700 w 266700"/>
                    <a:gd name="connsiteY4" fmla="*/ 488226 h 488226"/>
                    <a:gd name="connsiteX0" fmla="*/ 0 w 266700"/>
                    <a:gd name="connsiteY0" fmla="*/ 457236 h 482636"/>
                    <a:gd name="connsiteX1" fmla="*/ 0 w 266700"/>
                    <a:gd name="connsiteY1" fmla="*/ 457236 h 482636"/>
                    <a:gd name="connsiteX2" fmla="*/ 127000 w 266700"/>
                    <a:gd name="connsiteY2" fmla="*/ 36 h 482636"/>
                    <a:gd name="connsiteX3" fmla="*/ 266700 w 266700"/>
                    <a:gd name="connsiteY3" fmla="*/ 482636 h 482636"/>
                    <a:gd name="connsiteX0" fmla="*/ 0 w 203200"/>
                    <a:gd name="connsiteY0" fmla="*/ 457235 h 496683"/>
                    <a:gd name="connsiteX1" fmla="*/ 0 w 203200"/>
                    <a:gd name="connsiteY1" fmla="*/ 457235 h 496683"/>
                    <a:gd name="connsiteX2" fmla="*/ 127000 w 203200"/>
                    <a:gd name="connsiteY2" fmla="*/ 35 h 496683"/>
                    <a:gd name="connsiteX3" fmla="*/ 203200 w 203200"/>
                    <a:gd name="connsiteY3" fmla="*/ 496683 h 496683"/>
                    <a:gd name="connsiteX0" fmla="*/ 0 w 203200"/>
                    <a:gd name="connsiteY0" fmla="*/ 457235 h 496683"/>
                    <a:gd name="connsiteX1" fmla="*/ 0 w 203200"/>
                    <a:gd name="connsiteY1" fmla="*/ 457235 h 496683"/>
                    <a:gd name="connsiteX2" fmla="*/ 76200 w 203200"/>
                    <a:gd name="connsiteY2" fmla="*/ 35 h 496683"/>
                    <a:gd name="connsiteX3" fmla="*/ 203200 w 203200"/>
                    <a:gd name="connsiteY3" fmla="*/ 496683 h 496683"/>
                  </a:gdLst>
                  <a:ahLst/>
                  <a:cxnLst>
                    <a:cxn ang="0">
                      <a:pos x="connsiteX0" y="connsiteY0"/>
                    </a:cxn>
                    <a:cxn ang="0">
                      <a:pos x="connsiteX1" y="connsiteY1"/>
                    </a:cxn>
                    <a:cxn ang="0">
                      <a:pos x="connsiteX2" y="connsiteY2"/>
                    </a:cxn>
                    <a:cxn ang="0">
                      <a:pos x="connsiteX3" y="connsiteY3"/>
                    </a:cxn>
                  </a:cxnLst>
                  <a:rect l="l" t="t" r="r" b="b"/>
                  <a:pathLst>
                    <a:path w="203200" h="496683">
                      <a:moveTo>
                        <a:pt x="0" y="457235"/>
                      </a:moveTo>
                      <a:lnTo>
                        <a:pt x="0" y="457235"/>
                      </a:lnTo>
                      <a:cubicBezTo>
                        <a:pt x="12700" y="381035"/>
                        <a:pt x="31750" y="-4198"/>
                        <a:pt x="76200" y="35"/>
                      </a:cubicBezTo>
                      <a:cubicBezTo>
                        <a:pt x="129117" y="46602"/>
                        <a:pt x="150283" y="396141"/>
                        <a:pt x="203200" y="496683"/>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sp>
              <p:nvSpPr>
                <p:cNvPr id="41" name="Freeform 40"/>
                <p:cNvSpPr/>
                <p:nvPr/>
              </p:nvSpPr>
              <p:spPr>
                <a:xfrm>
                  <a:off x="5894978" y="4224820"/>
                  <a:ext cx="93077" cy="459214"/>
                </a:xfrm>
                <a:custGeom>
                  <a:avLst/>
                  <a:gdLst>
                    <a:gd name="connsiteX0" fmla="*/ 0 w 787400"/>
                    <a:gd name="connsiteY0" fmla="*/ 406400 h 431800"/>
                    <a:gd name="connsiteX1" fmla="*/ 0 w 787400"/>
                    <a:gd name="connsiteY1" fmla="*/ 406400 h 431800"/>
                    <a:gd name="connsiteX2" fmla="*/ 25400 w 787400"/>
                    <a:gd name="connsiteY2" fmla="*/ 1270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06400 h 431800"/>
                    <a:gd name="connsiteX1" fmla="*/ 0 w 787400"/>
                    <a:gd name="connsiteY1" fmla="*/ 406400 h 431800"/>
                    <a:gd name="connsiteX2" fmla="*/ 38100 w 787400"/>
                    <a:gd name="connsiteY2" fmla="*/ 152400 h 431800"/>
                    <a:gd name="connsiteX3" fmla="*/ 50800 w 787400"/>
                    <a:gd name="connsiteY3" fmla="*/ 50800 h 431800"/>
                    <a:gd name="connsiteX4" fmla="*/ 127000 w 787400"/>
                    <a:gd name="connsiteY4" fmla="*/ 0 h 431800"/>
                    <a:gd name="connsiteX5" fmla="*/ 203200 w 787400"/>
                    <a:gd name="connsiteY5" fmla="*/ 228600 h 431800"/>
                    <a:gd name="connsiteX6" fmla="*/ 228600 w 787400"/>
                    <a:gd name="connsiteY6" fmla="*/ 304800 h 431800"/>
                    <a:gd name="connsiteX7" fmla="*/ 228600 w 787400"/>
                    <a:gd name="connsiteY7" fmla="*/ 381000 h 431800"/>
                    <a:gd name="connsiteX8" fmla="*/ 508000 w 787400"/>
                    <a:gd name="connsiteY8" fmla="*/ 381000 h 431800"/>
                    <a:gd name="connsiteX9" fmla="*/ 584200 w 787400"/>
                    <a:gd name="connsiteY9" fmla="*/ 177800 h 431800"/>
                    <a:gd name="connsiteX10" fmla="*/ 660400 w 787400"/>
                    <a:gd name="connsiteY10" fmla="*/ 152400 h 431800"/>
                    <a:gd name="connsiteX11" fmla="*/ 711200 w 787400"/>
                    <a:gd name="connsiteY11" fmla="*/ 304800 h 431800"/>
                    <a:gd name="connsiteX12" fmla="*/ 787400 w 787400"/>
                    <a:gd name="connsiteY12" fmla="*/ 431800 h 431800"/>
                    <a:gd name="connsiteX13" fmla="*/ 787400 w 787400"/>
                    <a:gd name="connsiteY13" fmla="*/ 431800 h 431800"/>
                    <a:gd name="connsiteX14" fmla="*/ 787400 w 787400"/>
                    <a:gd name="connsiteY14" fmla="*/ 431800 h 4318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355600 h 482600"/>
                    <a:gd name="connsiteX7" fmla="*/ 228600 w 787400"/>
                    <a:gd name="connsiteY7" fmla="*/ 431800 h 482600"/>
                    <a:gd name="connsiteX8" fmla="*/ 508000 w 787400"/>
                    <a:gd name="connsiteY8" fmla="*/ 431800 h 482600"/>
                    <a:gd name="connsiteX9" fmla="*/ 584200 w 787400"/>
                    <a:gd name="connsiteY9" fmla="*/ 228600 h 482600"/>
                    <a:gd name="connsiteX10" fmla="*/ 660400 w 787400"/>
                    <a:gd name="connsiteY10" fmla="*/ 203200 h 482600"/>
                    <a:gd name="connsiteX11" fmla="*/ 711200 w 787400"/>
                    <a:gd name="connsiteY11" fmla="*/ 355600 h 482600"/>
                    <a:gd name="connsiteX12" fmla="*/ 787400 w 787400"/>
                    <a:gd name="connsiteY12" fmla="*/ 482600 h 482600"/>
                    <a:gd name="connsiteX13" fmla="*/ 787400 w 787400"/>
                    <a:gd name="connsiteY13" fmla="*/ 482600 h 482600"/>
                    <a:gd name="connsiteX14" fmla="*/ 787400 w 787400"/>
                    <a:gd name="connsiteY14"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03200 w 787400"/>
                    <a:gd name="connsiteY5" fmla="*/ 279400 h 482600"/>
                    <a:gd name="connsiteX6" fmla="*/ 228600 w 787400"/>
                    <a:gd name="connsiteY6" fmla="*/ 431800 h 482600"/>
                    <a:gd name="connsiteX7" fmla="*/ 508000 w 787400"/>
                    <a:gd name="connsiteY7" fmla="*/ 431800 h 482600"/>
                    <a:gd name="connsiteX8" fmla="*/ 584200 w 787400"/>
                    <a:gd name="connsiteY8" fmla="*/ 228600 h 482600"/>
                    <a:gd name="connsiteX9" fmla="*/ 660400 w 787400"/>
                    <a:gd name="connsiteY9" fmla="*/ 203200 h 482600"/>
                    <a:gd name="connsiteX10" fmla="*/ 711200 w 787400"/>
                    <a:gd name="connsiteY10" fmla="*/ 355600 h 482600"/>
                    <a:gd name="connsiteX11" fmla="*/ 787400 w 787400"/>
                    <a:gd name="connsiteY11" fmla="*/ 482600 h 482600"/>
                    <a:gd name="connsiteX12" fmla="*/ 787400 w 787400"/>
                    <a:gd name="connsiteY12" fmla="*/ 482600 h 482600"/>
                    <a:gd name="connsiteX13" fmla="*/ 787400 w 787400"/>
                    <a:gd name="connsiteY13" fmla="*/ 482600 h 482600"/>
                    <a:gd name="connsiteX0" fmla="*/ 0 w 787400"/>
                    <a:gd name="connsiteY0" fmla="*/ 457200 h 482600"/>
                    <a:gd name="connsiteX1" fmla="*/ 0 w 787400"/>
                    <a:gd name="connsiteY1" fmla="*/ 457200 h 482600"/>
                    <a:gd name="connsiteX2" fmla="*/ 38100 w 787400"/>
                    <a:gd name="connsiteY2" fmla="*/ 203200 h 482600"/>
                    <a:gd name="connsiteX3" fmla="*/ 50800 w 787400"/>
                    <a:gd name="connsiteY3" fmla="*/ 101600 h 482600"/>
                    <a:gd name="connsiteX4" fmla="*/ 114300 w 787400"/>
                    <a:gd name="connsiteY4" fmla="*/ 0 h 482600"/>
                    <a:gd name="connsiteX5" fmla="*/ 228600 w 787400"/>
                    <a:gd name="connsiteY5" fmla="*/ 431800 h 482600"/>
                    <a:gd name="connsiteX6" fmla="*/ 508000 w 787400"/>
                    <a:gd name="connsiteY6" fmla="*/ 431800 h 482600"/>
                    <a:gd name="connsiteX7" fmla="*/ 584200 w 787400"/>
                    <a:gd name="connsiteY7" fmla="*/ 228600 h 482600"/>
                    <a:gd name="connsiteX8" fmla="*/ 660400 w 787400"/>
                    <a:gd name="connsiteY8" fmla="*/ 203200 h 482600"/>
                    <a:gd name="connsiteX9" fmla="*/ 711200 w 787400"/>
                    <a:gd name="connsiteY9" fmla="*/ 355600 h 482600"/>
                    <a:gd name="connsiteX10" fmla="*/ 787400 w 787400"/>
                    <a:gd name="connsiteY10" fmla="*/ 482600 h 482600"/>
                    <a:gd name="connsiteX11" fmla="*/ 787400 w 787400"/>
                    <a:gd name="connsiteY11" fmla="*/ 482600 h 482600"/>
                    <a:gd name="connsiteX12" fmla="*/ 787400 w 787400"/>
                    <a:gd name="connsiteY12" fmla="*/ 482600 h 482600"/>
                    <a:gd name="connsiteX0" fmla="*/ 0 w 787400"/>
                    <a:gd name="connsiteY0" fmla="*/ 462826 h 488226"/>
                    <a:gd name="connsiteX1" fmla="*/ 0 w 787400"/>
                    <a:gd name="connsiteY1" fmla="*/ 462826 h 488226"/>
                    <a:gd name="connsiteX2" fmla="*/ 38100 w 787400"/>
                    <a:gd name="connsiteY2" fmla="*/ 208826 h 488226"/>
                    <a:gd name="connsiteX3" fmla="*/ 1143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584200 w 787400"/>
                    <a:gd name="connsiteY6" fmla="*/ 234226 h 488226"/>
                    <a:gd name="connsiteX7" fmla="*/ 660400 w 787400"/>
                    <a:gd name="connsiteY7" fmla="*/ 208826 h 488226"/>
                    <a:gd name="connsiteX8" fmla="*/ 711200 w 787400"/>
                    <a:gd name="connsiteY8" fmla="*/ 361226 h 488226"/>
                    <a:gd name="connsiteX9" fmla="*/ 787400 w 787400"/>
                    <a:gd name="connsiteY9" fmla="*/ 488226 h 488226"/>
                    <a:gd name="connsiteX10" fmla="*/ 787400 w 787400"/>
                    <a:gd name="connsiteY10" fmla="*/ 488226 h 488226"/>
                    <a:gd name="connsiteX11" fmla="*/ 787400 w 787400"/>
                    <a:gd name="connsiteY11"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660400 w 787400"/>
                    <a:gd name="connsiteY6" fmla="*/ 208826 h 488226"/>
                    <a:gd name="connsiteX7" fmla="*/ 711200 w 787400"/>
                    <a:gd name="connsiteY7" fmla="*/ 361226 h 488226"/>
                    <a:gd name="connsiteX8" fmla="*/ 787400 w 787400"/>
                    <a:gd name="connsiteY8" fmla="*/ 488226 h 488226"/>
                    <a:gd name="connsiteX9" fmla="*/ 787400 w 787400"/>
                    <a:gd name="connsiteY9" fmla="*/ 488226 h 488226"/>
                    <a:gd name="connsiteX10" fmla="*/ 787400 w 787400"/>
                    <a:gd name="connsiteY10"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11200 w 787400"/>
                    <a:gd name="connsiteY6" fmla="*/ 361226 h 488226"/>
                    <a:gd name="connsiteX7" fmla="*/ 787400 w 787400"/>
                    <a:gd name="connsiteY7" fmla="*/ 488226 h 488226"/>
                    <a:gd name="connsiteX8" fmla="*/ 787400 w 787400"/>
                    <a:gd name="connsiteY8" fmla="*/ 488226 h 488226"/>
                    <a:gd name="connsiteX9" fmla="*/ 787400 w 787400"/>
                    <a:gd name="connsiteY9"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8" fmla="*/ 787400 w 787400"/>
                    <a:gd name="connsiteY8"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508000 w 787400"/>
                    <a:gd name="connsiteY5" fmla="*/ 437426 h 488226"/>
                    <a:gd name="connsiteX6" fmla="*/ 787400 w 787400"/>
                    <a:gd name="connsiteY6" fmla="*/ 488226 h 488226"/>
                    <a:gd name="connsiteX7" fmla="*/ 787400 w 787400"/>
                    <a:gd name="connsiteY7"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6" fmla="*/ 787400 w 787400"/>
                    <a:gd name="connsiteY6" fmla="*/ 488226 h 488226"/>
                    <a:gd name="connsiteX0" fmla="*/ 0 w 787400"/>
                    <a:gd name="connsiteY0" fmla="*/ 462826 h 488226"/>
                    <a:gd name="connsiteX1" fmla="*/ 0 w 787400"/>
                    <a:gd name="connsiteY1" fmla="*/ 462826 h 488226"/>
                    <a:gd name="connsiteX2" fmla="*/ 38100 w 787400"/>
                    <a:gd name="connsiteY2" fmla="*/ 208826 h 488226"/>
                    <a:gd name="connsiteX3" fmla="*/ 101600 w 787400"/>
                    <a:gd name="connsiteY3" fmla="*/ 5626 h 488226"/>
                    <a:gd name="connsiteX4" fmla="*/ 228600 w 787400"/>
                    <a:gd name="connsiteY4" fmla="*/ 437426 h 488226"/>
                    <a:gd name="connsiteX5" fmla="*/ 787400 w 787400"/>
                    <a:gd name="connsiteY5" fmla="*/ 488226 h 488226"/>
                    <a:gd name="connsiteX0" fmla="*/ 0 w 419100"/>
                    <a:gd name="connsiteY0" fmla="*/ 462826 h 488226"/>
                    <a:gd name="connsiteX1" fmla="*/ 0 w 419100"/>
                    <a:gd name="connsiteY1" fmla="*/ 462826 h 488226"/>
                    <a:gd name="connsiteX2" fmla="*/ 38100 w 419100"/>
                    <a:gd name="connsiteY2" fmla="*/ 208826 h 488226"/>
                    <a:gd name="connsiteX3" fmla="*/ 101600 w 419100"/>
                    <a:gd name="connsiteY3" fmla="*/ 5626 h 488226"/>
                    <a:gd name="connsiteX4" fmla="*/ 228600 w 419100"/>
                    <a:gd name="connsiteY4" fmla="*/ 437426 h 488226"/>
                    <a:gd name="connsiteX5" fmla="*/ 419100 w 4191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228600 w 355600"/>
                    <a:gd name="connsiteY4" fmla="*/ 437426 h 488226"/>
                    <a:gd name="connsiteX5" fmla="*/ 355600 w 355600"/>
                    <a:gd name="connsiteY5" fmla="*/ 488226 h 488226"/>
                    <a:gd name="connsiteX0" fmla="*/ 0 w 355600"/>
                    <a:gd name="connsiteY0" fmla="*/ 462826 h 488226"/>
                    <a:gd name="connsiteX1" fmla="*/ 0 w 355600"/>
                    <a:gd name="connsiteY1" fmla="*/ 462826 h 488226"/>
                    <a:gd name="connsiteX2" fmla="*/ 38100 w 355600"/>
                    <a:gd name="connsiteY2" fmla="*/ 208826 h 488226"/>
                    <a:gd name="connsiteX3" fmla="*/ 101600 w 355600"/>
                    <a:gd name="connsiteY3" fmla="*/ 5626 h 488226"/>
                    <a:gd name="connsiteX4" fmla="*/ 355600 w 3556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01600 w 266700"/>
                    <a:gd name="connsiteY3" fmla="*/ 5626 h 488226"/>
                    <a:gd name="connsiteX4" fmla="*/ 266700 w 266700"/>
                    <a:gd name="connsiteY4" fmla="*/ 488226 h 488226"/>
                    <a:gd name="connsiteX0" fmla="*/ 0 w 266700"/>
                    <a:gd name="connsiteY0" fmla="*/ 462826 h 488226"/>
                    <a:gd name="connsiteX1" fmla="*/ 0 w 266700"/>
                    <a:gd name="connsiteY1" fmla="*/ 462826 h 488226"/>
                    <a:gd name="connsiteX2" fmla="*/ 38100 w 266700"/>
                    <a:gd name="connsiteY2" fmla="*/ 208826 h 488226"/>
                    <a:gd name="connsiteX3" fmla="*/ 127000 w 266700"/>
                    <a:gd name="connsiteY3" fmla="*/ 5626 h 488226"/>
                    <a:gd name="connsiteX4" fmla="*/ 266700 w 266700"/>
                    <a:gd name="connsiteY4" fmla="*/ 488226 h 488226"/>
                    <a:gd name="connsiteX0" fmla="*/ 0 w 266700"/>
                    <a:gd name="connsiteY0" fmla="*/ 457236 h 482636"/>
                    <a:gd name="connsiteX1" fmla="*/ 0 w 266700"/>
                    <a:gd name="connsiteY1" fmla="*/ 457236 h 482636"/>
                    <a:gd name="connsiteX2" fmla="*/ 127000 w 266700"/>
                    <a:gd name="connsiteY2" fmla="*/ 36 h 482636"/>
                    <a:gd name="connsiteX3" fmla="*/ 266700 w 266700"/>
                    <a:gd name="connsiteY3" fmla="*/ 482636 h 482636"/>
                    <a:gd name="connsiteX0" fmla="*/ 0 w 203200"/>
                    <a:gd name="connsiteY0" fmla="*/ 457235 h 496683"/>
                    <a:gd name="connsiteX1" fmla="*/ 0 w 203200"/>
                    <a:gd name="connsiteY1" fmla="*/ 457235 h 496683"/>
                    <a:gd name="connsiteX2" fmla="*/ 127000 w 203200"/>
                    <a:gd name="connsiteY2" fmla="*/ 35 h 496683"/>
                    <a:gd name="connsiteX3" fmla="*/ 203200 w 203200"/>
                    <a:gd name="connsiteY3" fmla="*/ 496683 h 496683"/>
                    <a:gd name="connsiteX0" fmla="*/ 0 w 203200"/>
                    <a:gd name="connsiteY0" fmla="*/ 457235 h 496683"/>
                    <a:gd name="connsiteX1" fmla="*/ 0 w 203200"/>
                    <a:gd name="connsiteY1" fmla="*/ 457235 h 496683"/>
                    <a:gd name="connsiteX2" fmla="*/ 76200 w 203200"/>
                    <a:gd name="connsiteY2" fmla="*/ 35 h 496683"/>
                    <a:gd name="connsiteX3" fmla="*/ 203200 w 203200"/>
                    <a:gd name="connsiteY3" fmla="*/ 496683 h 496683"/>
                  </a:gdLst>
                  <a:ahLst/>
                  <a:cxnLst>
                    <a:cxn ang="0">
                      <a:pos x="connsiteX0" y="connsiteY0"/>
                    </a:cxn>
                    <a:cxn ang="0">
                      <a:pos x="connsiteX1" y="connsiteY1"/>
                    </a:cxn>
                    <a:cxn ang="0">
                      <a:pos x="connsiteX2" y="connsiteY2"/>
                    </a:cxn>
                    <a:cxn ang="0">
                      <a:pos x="connsiteX3" y="connsiteY3"/>
                    </a:cxn>
                  </a:cxnLst>
                  <a:rect l="l" t="t" r="r" b="b"/>
                  <a:pathLst>
                    <a:path w="203200" h="496683">
                      <a:moveTo>
                        <a:pt x="0" y="457235"/>
                      </a:moveTo>
                      <a:lnTo>
                        <a:pt x="0" y="457235"/>
                      </a:lnTo>
                      <a:cubicBezTo>
                        <a:pt x="12700" y="381035"/>
                        <a:pt x="31750" y="-4198"/>
                        <a:pt x="76200" y="35"/>
                      </a:cubicBezTo>
                      <a:cubicBezTo>
                        <a:pt x="129117" y="46602"/>
                        <a:pt x="150283" y="396141"/>
                        <a:pt x="203200" y="496683"/>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sp>
              <p:nvSpPr>
                <p:cNvPr id="42" name="Rectangle 17"/>
                <p:cNvSpPr>
                  <a:spLocks noChangeArrowheads="1"/>
                </p:cNvSpPr>
                <p:nvPr/>
              </p:nvSpPr>
              <p:spPr bwMode="auto">
                <a:xfrm>
                  <a:off x="5272678" y="4260855"/>
                  <a:ext cx="622300" cy="307777"/>
                </a:xfrm>
                <a:prstGeom prst="rect">
                  <a:avLst/>
                </a:prstGeom>
                <a:noFill/>
                <a:ln w="9525">
                  <a:noFill/>
                  <a:miter lim="800000"/>
                  <a:headEnd/>
                  <a:tailEnd/>
                </a:ln>
              </p:spPr>
              <p:txBody>
                <a:bodyPr wrap="square">
                  <a:prstTxWarp prst="textNoShape">
                    <a:avLst/>
                  </a:prstTxWarp>
                  <a:spAutoFit/>
                </a:bodyPr>
                <a:lstStyle/>
                <a:p>
                  <a:pPr algn="ctr" eaLnBrk="0" hangingPunct="0"/>
                  <a:r>
                    <a:rPr lang="en-US" sz="1400" dirty="0" smtClean="0"/>
                    <a:t>Blips</a:t>
                  </a:r>
                  <a:endParaRPr lang="en-US" sz="1400" dirty="0"/>
                </a:p>
              </p:txBody>
            </p:sp>
          </p:grpSp>
          <p:sp>
            <p:nvSpPr>
              <p:cNvPr id="16391" name="Line 11"/>
              <p:cNvSpPr>
                <a:spLocks noChangeShapeType="1"/>
              </p:cNvSpPr>
              <p:nvPr/>
            </p:nvSpPr>
            <p:spPr bwMode="auto">
              <a:xfrm rot="5400000">
                <a:off x="4850853" y="1766866"/>
                <a:ext cx="1692" cy="7457027"/>
              </a:xfrm>
              <a:prstGeom prst="line">
                <a:avLst/>
              </a:prstGeom>
              <a:noFill/>
              <a:ln w="38100">
                <a:solidFill>
                  <a:schemeClr val="tx1"/>
                </a:solidFill>
                <a:round/>
                <a:headEnd type="triangle" w="med" len="med"/>
                <a:tailEnd/>
              </a:ln>
            </p:spPr>
            <p:txBody>
              <a:bodyPr wrap="none" anchor="ctr">
                <a:prstTxWarp prst="textNoShape">
                  <a:avLst/>
                </a:prstTxWarp>
              </a:bodyPr>
              <a:lstStyle/>
              <a:p>
                <a:endParaRPr lang="en-US"/>
              </a:p>
            </p:txBody>
          </p:sp>
        </p:grpSp>
      </p:grpSp>
      <p:sp>
        <p:nvSpPr>
          <p:cNvPr id="16403" name="Line 25"/>
          <p:cNvSpPr>
            <a:spLocks noChangeShapeType="1"/>
          </p:cNvSpPr>
          <p:nvPr/>
        </p:nvSpPr>
        <p:spPr bwMode="auto">
          <a:xfrm flipH="1">
            <a:off x="6460510" y="1120835"/>
            <a:ext cx="0" cy="4621029"/>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sp>
        <p:nvSpPr>
          <p:cNvPr id="46" name="Rectangle 1052"/>
          <p:cNvSpPr>
            <a:spLocks noChangeArrowheads="1"/>
          </p:cNvSpPr>
          <p:nvPr/>
        </p:nvSpPr>
        <p:spPr bwMode="auto">
          <a:xfrm>
            <a:off x="6486049" y="1040062"/>
            <a:ext cx="2186763" cy="4214251"/>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8" name="TextBox 7"/>
          <p:cNvSpPr txBox="1"/>
          <p:nvPr/>
        </p:nvSpPr>
        <p:spPr>
          <a:xfrm>
            <a:off x="9779000" y="5791200"/>
            <a:ext cx="184666" cy="369332"/>
          </a:xfrm>
          <a:prstGeom prst="rect">
            <a:avLst/>
          </a:prstGeom>
          <a:noFill/>
        </p:spPr>
        <p:txBody>
          <a:bodyPr wrap="none" rtlCol="0">
            <a:spAutoFit/>
          </a:bodyPr>
          <a:lstStyle/>
          <a:p>
            <a:endParaRPr lang="en-US" dirty="0"/>
          </a:p>
        </p:txBody>
      </p:sp>
      <p:sp>
        <p:nvSpPr>
          <p:cNvPr id="43" name="Rectangle 42"/>
          <p:cNvSpPr/>
          <p:nvPr/>
        </p:nvSpPr>
        <p:spPr>
          <a:xfrm>
            <a:off x="132050" y="176342"/>
            <a:ext cx="8773193" cy="584775"/>
          </a:xfrm>
          <a:prstGeom prst="rect">
            <a:avLst/>
          </a:prstGeom>
          <a:noFill/>
        </p:spPr>
        <p:txBody>
          <a:bodyPr wrap="square">
            <a:spAutoFit/>
          </a:bodyPr>
          <a:lstStyle/>
          <a:p>
            <a:pPr algn="ctr"/>
            <a:r>
              <a:rPr lang="en-US" sz="3200" b="1" dirty="0" smtClean="0">
                <a:solidFill>
                  <a:srgbClr val="1F497D"/>
                </a:solidFill>
              </a:rPr>
              <a:t>What is exactly the “Block-and-Lock” approach?</a:t>
            </a:r>
            <a:endParaRPr lang="en-US" sz="3200" b="1" dirty="0">
              <a:solidFill>
                <a:srgbClr val="1F497D"/>
              </a:solidFill>
            </a:endParaRPr>
          </a:p>
        </p:txBody>
      </p:sp>
      <p:grpSp>
        <p:nvGrpSpPr>
          <p:cNvPr id="3" name="Group 2"/>
          <p:cNvGrpSpPr/>
          <p:nvPr/>
        </p:nvGrpSpPr>
        <p:grpSpPr>
          <a:xfrm>
            <a:off x="243915" y="1085957"/>
            <a:ext cx="8569927" cy="5963421"/>
            <a:chOff x="243915" y="1085957"/>
            <a:chExt cx="8569927" cy="5963421"/>
          </a:xfrm>
        </p:grpSpPr>
        <p:sp>
          <p:nvSpPr>
            <p:cNvPr id="36" name="Rectangle 35"/>
            <p:cNvSpPr/>
            <p:nvPr/>
          </p:nvSpPr>
          <p:spPr>
            <a:xfrm>
              <a:off x="6547968" y="1085957"/>
              <a:ext cx="2244822" cy="410509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nvGrpSpPr>
            <p:cNvPr id="37" name="Group 36"/>
            <p:cNvGrpSpPr/>
            <p:nvPr/>
          </p:nvGrpSpPr>
          <p:grpSpPr>
            <a:xfrm>
              <a:off x="6500911" y="4272962"/>
              <a:ext cx="2229795" cy="1411509"/>
              <a:chOff x="6500911" y="3641396"/>
              <a:chExt cx="2229795" cy="1513130"/>
            </a:xfrm>
          </p:grpSpPr>
          <p:sp>
            <p:nvSpPr>
              <p:cNvPr id="44" name="Freeform 43"/>
              <p:cNvSpPr/>
              <p:nvPr/>
            </p:nvSpPr>
            <p:spPr>
              <a:xfrm>
                <a:off x="6500911" y="4744337"/>
                <a:ext cx="2148269" cy="410189"/>
              </a:xfrm>
              <a:custGeom>
                <a:avLst/>
                <a:gdLst>
                  <a:gd name="connsiteX0" fmla="*/ 0 w 2181327"/>
                  <a:gd name="connsiteY0" fmla="*/ 0 h 342900"/>
                  <a:gd name="connsiteX1" fmla="*/ 660400 w 2181327"/>
                  <a:gd name="connsiteY1" fmla="*/ 203200 h 342900"/>
                  <a:gd name="connsiteX2" fmla="*/ 1155700 w 2181327"/>
                  <a:gd name="connsiteY2" fmla="*/ 279400 h 342900"/>
                  <a:gd name="connsiteX3" fmla="*/ 1524000 w 2181327"/>
                  <a:gd name="connsiteY3" fmla="*/ 317500 h 342900"/>
                  <a:gd name="connsiteX4" fmla="*/ 1993900 w 2181327"/>
                  <a:gd name="connsiteY4" fmla="*/ 317500 h 342900"/>
                  <a:gd name="connsiteX5" fmla="*/ 2171700 w 2181327"/>
                  <a:gd name="connsiteY5" fmla="*/ 342900 h 342900"/>
                  <a:gd name="connsiteX6" fmla="*/ 2159000 w 2181327"/>
                  <a:gd name="connsiteY6" fmla="*/ 3175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1327" h="342900">
                    <a:moveTo>
                      <a:pt x="0" y="0"/>
                    </a:moveTo>
                    <a:cubicBezTo>
                      <a:pt x="233891" y="78316"/>
                      <a:pt x="467783" y="156633"/>
                      <a:pt x="660400" y="203200"/>
                    </a:cubicBezTo>
                    <a:cubicBezTo>
                      <a:pt x="853017" y="249767"/>
                      <a:pt x="1011767" y="260350"/>
                      <a:pt x="1155700" y="279400"/>
                    </a:cubicBezTo>
                    <a:cubicBezTo>
                      <a:pt x="1299633" y="298450"/>
                      <a:pt x="1384300" y="311150"/>
                      <a:pt x="1524000" y="317500"/>
                    </a:cubicBezTo>
                    <a:cubicBezTo>
                      <a:pt x="1663700" y="323850"/>
                      <a:pt x="1885950" y="313267"/>
                      <a:pt x="1993900" y="317500"/>
                    </a:cubicBezTo>
                    <a:cubicBezTo>
                      <a:pt x="2101850" y="321733"/>
                      <a:pt x="2144183" y="342900"/>
                      <a:pt x="2171700" y="342900"/>
                    </a:cubicBezTo>
                    <a:cubicBezTo>
                      <a:pt x="2199217" y="342900"/>
                      <a:pt x="2159000" y="317500"/>
                      <a:pt x="2159000" y="317500"/>
                    </a:cubicBezTo>
                  </a:path>
                </a:pathLst>
              </a:custGeom>
              <a:ln w="38100" cmpd="sng">
                <a:gradFill flip="none" rotWithShape="1">
                  <a:gsLst>
                    <a:gs pos="0">
                      <a:srgbClr val="FF0000"/>
                    </a:gs>
                    <a:gs pos="100000">
                      <a:prstClr val="white"/>
                    </a:gs>
                    <a:gs pos="50000">
                      <a:srgbClr val="FFFF00"/>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ln w="38100" cmpd="sng">
                    <a:solidFill>
                      <a:srgbClr val="FF1619"/>
                    </a:solidFill>
                  </a:ln>
                </a:endParaRPr>
              </a:p>
            </p:txBody>
          </p:sp>
          <p:sp>
            <p:nvSpPr>
              <p:cNvPr id="45" name="Text Box 6"/>
              <p:cNvSpPr txBox="1">
                <a:spLocks noChangeArrowheads="1"/>
              </p:cNvSpPr>
              <p:nvPr/>
            </p:nvSpPr>
            <p:spPr bwMode="auto">
              <a:xfrm>
                <a:off x="6689958" y="3641396"/>
                <a:ext cx="2040748"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smtClean="0"/>
                  <a:t>Deep latency</a:t>
                </a:r>
                <a:endParaRPr lang="en-US" sz="2000" b="1" dirty="0"/>
              </a:p>
            </p:txBody>
          </p:sp>
          <p:sp>
            <p:nvSpPr>
              <p:cNvPr id="47" name="AutoShape 22"/>
              <p:cNvSpPr>
                <a:spLocks noChangeArrowheads="1"/>
              </p:cNvSpPr>
              <p:nvPr/>
            </p:nvSpPr>
            <p:spPr bwMode="auto">
              <a:xfrm>
                <a:off x="7507328" y="4114883"/>
                <a:ext cx="406009" cy="568412"/>
              </a:xfrm>
              <a:prstGeom prst="downArrow">
                <a:avLst>
                  <a:gd name="adj1" fmla="val 50000"/>
                  <a:gd name="adj2" fmla="val 35000"/>
                </a:avLst>
              </a:prstGeom>
              <a:solidFill>
                <a:schemeClr val="tx2"/>
              </a:solidFill>
              <a:ln w="9525">
                <a:solidFill>
                  <a:srgbClr val="4F81BD"/>
                </a:solidFill>
                <a:miter lim="800000"/>
                <a:headEnd/>
                <a:tailEnd/>
              </a:ln>
            </p:spPr>
            <p:txBody>
              <a:bodyPr wrap="none" anchor="ctr">
                <a:prstTxWarp prst="textNoShape">
                  <a:avLst/>
                </a:prstTxWarp>
              </a:bodyPr>
              <a:lstStyle/>
              <a:p>
                <a:pPr eaLnBrk="0" hangingPunct="0"/>
                <a:endParaRPr lang="en-US" sz="2000"/>
              </a:p>
            </p:txBody>
          </p:sp>
        </p:grpSp>
        <p:sp>
          <p:nvSpPr>
            <p:cNvPr id="48" name="TextBox 47"/>
            <p:cNvSpPr txBox="1"/>
            <p:nvPr/>
          </p:nvSpPr>
          <p:spPr>
            <a:xfrm>
              <a:off x="243915" y="6117502"/>
              <a:ext cx="8569927" cy="931876"/>
            </a:xfrm>
            <a:prstGeom prst="rect">
              <a:avLst/>
            </a:prstGeom>
            <a:noFill/>
          </p:spPr>
          <p:txBody>
            <a:bodyPr wrap="square" rtlCol="0">
              <a:spAutoFit/>
            </a:bodyPr>
            <a:lstStyle/>
            <a:p>
              <a:r>
                <a:rPr lang="en-US" b="1" dirty="0" smtClean="0"/>
                <a:t>This approach that may reduce </a:t>
              </a:r>
              <a:r>
                <a:rPr lang="en-US" b="1" dirty="0"/>
                <a:t>the size of the latent reservoir pool by blocking ongoing viral </a:t>
              </a:r>
              <a:r>
                <a:rPr lang="en-US" b="1" dirty="0" smtClean="0"/>
                <a:t>replication and preventing replenishment </a:t>
              </a:r>
              <a:r>
                <a:rPr lang="en-US" b="1" dirty="0"/>
                <a:t>of the latent viral </a:t>
              </a:r>
              <a:r>
                <a:rPr lang="en-US" b="1" dirty="0" smtClean="0"/>
                <a:t>reservoir</a:t>
              </a:r>
            </a:p>
            <a:p>
              <a:endParaRPr lang="en-US" b="1" dirty="0"/>
            </a:p>
          </p:txBody>
        </p:sp>
      </p:grpSp>
      <p:sp>
        <p:nvSpPr>
          <p:cNvPr id="49" name="Rectangle 17"/>
          <p:cNvSpPr>
            <a:spLocks noChangeArrowheads="1"/>
          </p:cNvSpPr>
          <p:nvPr/>
        </p:nvSpPr>
        <p:spPr bwMode="auto">
          <a:xfrm>
            <a:off x="6752596" y="1126630"/>
            <a:ext cx="2040194" cy="830997"/>
          </a:xfrm>
          <a:prstGeom prst="rect">
            <a:avLst/>
          </a:prstGeom>
          <a:noFill/>
          <a:ln w="9525">
            <a:noFill/>
            <a:miter lim="800000"/>
            <a:headEnd/>
            <a:tailEnd/>
          </a:ln>
        </p:spPr>
        <p:txBody>
          <a:bodyPr>
            <a:prstTxWarp prst="textNoShape">
              <a:avLst/>
            </a:prstTxWarp>
            <a:spAutoFit/>
          </a:bodyPr>
          <a:lstStyle/>
          <a:p>
            <a:pPr algn="ctr" eaLnBrk="0" hangingPunct="0"/>
            <a:r>
              <a:rPr lang="en-US" sz="1600" dirty="0"/>
              <a:t>V</a:t>
            </a:r>
            <a:r>
              <a:rPr lang="en-US" sz="1600" dirty="0" smtClean="0"/>
              <a:t>irus </a:t>
            </a:r>
            <a:r>
              <a:rPr lang="en-US" sz="1600" dirty="0" err="1" smtClean="0"/>
              <a:t>remians</a:t>
            </a:r>
            <a:r>
              <a:rPr lang="en-US" sz="1600" dirty="0" smtClean="0"/>
              <a:t> contained </a:t>
            </a:r>
            <a:r>
              <a:rPr lang="en-US" sz="1600" dirty="0"/>
              <a:t>after cessation of therapy</a:t>
            </a:r>
          </a:p>
        </p:txBody>
      </p:sp>
    </p:spTree>
    <p:extLst>
      <p:ext uri="{BB962C8B-B14F-4D97-AF65-F5344CB8AC3E}">
        <p14:creationId xmlns:p14="http://schemas.microsoft.com/office/powerpoint/2010/main" val="1208054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719</TotalTime>
  <Words>1119</Words>
  <Application>Microsoft Macintosh PowerPoint</Application>
  <PresentationFormat>On-screen Show (4:3)</PresentationFormat>
  <Paragraphs>131</Paragraphs>
  <Slides>18</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Calibri Light</vt:lpstr>
      <vt:lpstr>Mangal</vt:lpstr>
      <vt:lpstr>ＭＳ Ｐゴシック</vt:lpstr>
      <vt:lpstr>Wingdings</vt:lpstr>
      <vt:lpstr>Arial</vt:lpstr>
      <vt:lpstr>Calibri</vt:lpstr>
      <vt:lpstr>Helvetica</vt:lpstr>
      <vt:lpstr>Microsoft YaHei</vt:lpstr>
      <vt:lpstr>MS PGothic</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Valente</dc:creator>
  <cp:lastModifiedBy>Susana Valente</cp:lastModifiedBy>
  <cp:revision>32</cp:revision>
  <dcterms:created xsi:type="dcterms:W3CDTF">2018-07-19T05:16:05Z</dcterms:created>
  <dcterms:modified xsi:type="dcterms:W3CDTF">2018-07-20T21:00:14Z</dcterms:modified>
</cp:coreProperties>
</file>